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5"/>
  </p:notesMasterIdLst>
  <p:sldIdLst>
    <p:sldId id="303" r:id="rId2"/>
    <p:sldId id="256" r:id="rId3"/>
    <p:sldId id="315" r:id="rId4"/>
    <p:sldId id="314" r:id="rId5"/>
    <p:sldId id="259" r:id="rId6"/>
    <p:sldId id="258" r:id="rId7"/>
    <p:sldId id="260" r:id="rId8"/>
    <p:sldId id="308" r:id="rId9"/>
    <p:sldId id="261" r:id="rId10"/>
    <p:sldId id="300" r:id="rId11"/>
    <p:sldId id="296" r:id="rId12"/>
    <p:sldId id="297" r:id="rId13"/>
    <p:sldId id="301" r:id="rId14"/>
    <p:sldId id="305" r:id="rId15"/>
    <p:sldId id="275" r:id="rId16"/>
    <p:sldId id="309" r:id="rId17"/>
    <p:sldId id="287" r:id="rId18"/>
    <p:sldId id="281" r:id="rId19"/>
    <p:sldId id="276" r:id="rId20"/>
    <p:sldId id="262" r:id="rId21"/>
    <p:sldId id="263" r:id="rId22"/>
    <p:sldId id="266" r:id="rId23"/>
    <p:sldId id="282" r:id="rId24"/>
    <p:sldId id="291" r:id="rId25"/>
    <p:sldId id="302" r:id="rId26"/>
    <p:sldId id="268" r:id="rId27"/>
    <p:sldId id="265" r:id="rId28"/>
    <p:sldId id="288" r:id="rId29"/>
    <p:sldId id="283" r:id="rId30"/>
    <p:sldId id="284" r:id="rId31"/>
    <p:sldId id="269" r:id="rId32"/>
    <p:sldId id="285" r:id="rId33"/>
    <p:sldId id="294" r:id="rId34"/>
    <p:sldId id="286" r:id="rId35"/>
    <p:sldId id="292" r:id="rId36"/>
    <p:sldId id="293" r:id="rId37"/>
    <p:sldId id="310" r:id="rId38"/>
    <p:sldId id="272" r:id="rId39"/>
    <p:sldId id="311" r:id="rId40"/>
    <p:sldId id="316" r:id="rId41"/>
    <p:sldId id="271" r:id="rId42"/>
    <p:sldId id="304" r:id="rId43"/>
    <p:sldId id="30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C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587" autoAdjust="0"/>
  </p:normalViewPr>
  <p:slideViewPr>
    <p:cSldViewPr snapToGrid="0">
      <p:cViewPr varScale="1">
        <p:scale>
          <a:sx n="42" d="100"/>
          <a:sy n="42" d="100"/>
        </p:scale>
        <p:origin x="1740" y="48"/>
      </p:cViewPr>
      <p:guideLst/>
    </p:cSldViewPr>
  </p:slideViewPr>
  <p:notesTextViewPr>
    <p:cViewPr>
      <p:scale>
        <a:sx n="3" d="2"/>
        <a:sy n="3" d="2"/>
      </p:scale>
      <p:origin x="0" y="0"/>
    </p:cViewPr>
  </p:notesTextViewPr>
  <p:notesViewPr>
    <p:cSldViewPr snapToGrid="0">
      <p:cViewPr>
        <p:scale>
          <a:sx n="94" d="100"/>
          <a:sy n="94" d="100"/>
        </p:scale>
        <p:origin x="754" y="-138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DA524-299A-43A8-8691-3CE9DAFA4E9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851830E-6385-44A5-AA2F-800E6328ECB4}">
      <dgm:prSet/>
      <dgm:spPr/>
      <dgm:t>
        <a:bodyPr/>
        <a:lstStyle/>
        <a:p>
          <a:r>
            <a:rPr lang="en-US" b="1" dirty="0">
              <a:solidFill>
                <a:schemeClr val="tx2">
                  <a:lumMod val="75000"/>
                </a:schemeClr>
              </a:solidFill>
              <a:latin typeface="Calisto MT" panose="02040603050505030304" pitchFamily="18" charset="0"/>
            </a:rPr>
            <a:t>Group expenses (rent, GR expenses, literature given to newcomers)</a:t>
          </a:r>
        </a:p>
      </dgm:t>
    </dgm:pt>
    <dgm:pt modelId="{0CD72719-7A4B-4C5B-8E52-112923B97451}" type="parTrans" cxnId="{BFF8B10D-A03A-48DA-A585-9EA308051612}">
      <dgm:prSet/>
      <dgm:spPr/>
      <dgm:t>
        <a:bodyPr/>
        <a:lstStyle/>
        <a:p>
          <a:endParaRPr lang="en-US"/>
        </a:p>
      </dgm:t>
    </dgm:pt>
    <dgm:pt modelId="{2B33FAE6-39D0-4392-9D41-8FCCD75D45F0}" type="sibTrans" cxnId="{BFF8B10D-A03A-48DA-A585-9EA308051612}">
      <dgm:prSet/>
      <dgm:spPr/>
      <dgm:t>
        <a:bodyPr/>
        <a:lstStyle/>
        <a:p>
          <a:endParaRPr lang="en-US"/>
        </a:p>
      </dgm:t>
    </dgm:pt>
    <dgm:pt modelId="{DA07938A-A45F-49DE-B783-E84F9BD85984}">
      <dgm:prSet/>
      <dgm:spPr/>
      <dgm:t>
        <a:bodyPr/>
        <a:lstStyle/>
        <a:p>
          <a:r>
            <a:rPr lang="en-US" b="1" dirty="0">
              <a:solidFill>
                <a:schemeClr val="tx2">
                  <a:lumMod val="75000"/>
                </a:schemeClr>
              </a:solidFill>
              <a:latin typeface="Calisto MT" panose="02040603050505030304" pitchFamily="18" charset="0"/>
            </a:rPr>
            <a:t>Group contributions to service arms based on budgets</a:t>
          </a:r>
        </a:p>
      </dgm:t>
    </dgm:pt>
    <dgm:pt modelId="{148D0463-F3AF-410C-9D40-FDF33B786F66}" type="parTrans" cxnId="{53C771E8-FC3D-4136-8575-992D95A200F6}">
      <dgm:prSet/>
      <dgm:spPr/>
      <dgm:t>
        <a:bodyPr/>
        <a:lstStyle/>
        <a:p>
          <a:endParaRPr lang="en-US"/>
        </a:p>
      </dgm:t>
    </dgm:pt>
    <dgm:pt modelId="{78835317-C723-49C7-9329-2F45D411959D}" type="sibTrans" cxnId="{53C771E8-FC3D-4136-8575-992D95A200F6}">
      <dgm:prSet/>
      <dgm:spPr/>
      <dgm:t>
        <a:bodyPr/>
        <a:lstStyle/>
        <a:p>
          <a:endParaRPr lang="en-US"/>
        </a:p>
      </dgm:t>
    </dgm:pt>
    <dgm:pt modelId="{8A8FAA82-0F1A-41D2-AC9B-C5AA26865F5C}">
      <dgm:prSet/>
      <dgm:spPr/>
      <dgm:t>
        <a:bodyPr/>
        <a:lstStyle/>
        <a:p>
          <a:r>
            <a:rPr lang="en-US" b="1" dirty="0">
              <a:solidFill>
                <a:schemeClr val="tx2">
                  <a:lumMod val="75000"/>
                </a:schemeClr>
              </a:solidFill>
              <a:latin typeface="Calisto MT" panose="02040603050505030304" pitchFamily="18" charset="0"/>
            </a:rPr>
            <a:t>Total Expenditures:</a:t>
          </a:r>
        </a:p>
      </dgm:t>
    </dgm:pt>
    <dgm:pt modelId="{F39D5E84-A6F0-4A81-8311-F8D4646B0A9F}" type="parTrans" cxnId="{1579C131-18B2-4C81-8D3C-ED547DA09534}">
      <dgm:prSet/>
      <dgm:spPr/>
      <dgm:t>
        <a:bodyPr/>
        <a:lstStyle/>
        <a:p>
          <a:endParaRPr lang="en-US"/>
        </a:p>
      </dgm:t>
    </dgm:pt>
    <dgm:pt modelId="{0E0A024E-3F55-42C9-925C-7F69B9A9B725}" type="sibTrans" cxnId="{1579C131-18B2-4C81-8D3C-ED547DA09534}">
      <dgm:prSet/>
      <dgm:spPr/>
      <dgm:t>
        <a:bodyPr/>
        <a:lstStyle/>
        <a:p>
          <a:endParaRPr lang="en-US"/>
        </a:p>
      </dgm:t>
    </dgm:pt>
    <dgm:pt modelId="{E2282D24-050C-4400-84C4-7A3BCC5C568C}">
      <dgm:prSet/>
      <dgm:spPr/>
      <dgm:t>
        <a:bodyPr/>
        <a:lstStyle/>
        <a:p>
          <a:r>
            <a:rPr lang="en-US" b="1" dirty="0">
              <a:solidFill>
                <a:schemeClr val="tx2">
                  <a:lumMod val="75000"/>
                </a:schemeClr>
              </a:solidFill>
              <a:latin typeface="Calisto MT" panose="02040603050505030304" pitchFamily="18" charset="0"/>
            </a:rPr>
            <a:t>Average number of members:</a:t>
          </a:r>
        </a:p>
      </dgm:t>
    </dgm:pt>
    <dgm:pt modelId="{63823EE8-0439-4C73-9B45-003EF273015F}" type="parTrans" cxnId="{7A0F6307-80A5-40F8-88ED-ECD77BC92084}">
      <dgm:prSet/>
      <dgm:spPr/>
      <dgm:t>
        <a:bodyPr/>
        <a:lstStyle/>
        <a:p>
          <a:endParaRPr lang="en-US"/>
        </a:p>
      </dgm:t>
    </dgm:pt>
    <dgm:pt modelId="{3A512FF9-23C7-4F48-810A-84C586212AE8}" type="sibTrans" cxnId="{7A0F6307-80A5-40F8-88ED-ECD77BC92084}">
      <dgm:prSet/>
      <dgm:spPr/>
      <dgm:t>
        <a:bodyPr/>
        <a:lstStyle/>
        <a:p>
          <a:endParaRPr lang="en-US"/>
        </a:p>
      </dgm:t>
    </dgm:pt>
    <dgm:pt modelId="{A7277B4D-DF9A-46A5-AC9B-58379BDE0835}">
      <dgm:prSet/>
      <dgm:spPr/>
      <dgm:t>
        <a:bodyPr/>
        <a:lstStyle/>
        <a:p>
          <a:r>
            <a:rPr lang="en-US" b="1" dirty="0">
              <a:solidFill>
                <a:schemeClr val="tx2">
                  <a:lumMod val="75000"/>
                </a:schemeClr>
              </a:solidFill>
              <a:latin typeface="Calisto MT" panose="02040603050505030304" pitchFamily="18" charset="0"/>
            </a:rPr>
            <a:t>Average per week per member to be fully self-supporting:</a:t>
          </a:r>
        </a:p>
      </dgm:t>
    </dgm:pt>
    <dgm:pt modelId="{4C4FDF12-96D7-46BD-B164-C7E226876955}" type="parTrans" cxnId="{38FAD23F-856E-4C4A-88F7-D0C21C297216}">
      <dgm:prSet/>
      <dgm:spPr/>
      <dgm:t>
        <a:bodyPr/>
        <a:lstStyle/>
        <a:p>
          <a:endParaRPr lang="en-US"/>
        </a:p>
      </dgm:t>
    </dgm:pt>
    <dgm:pt modelId="{14A179A7-716B-42ED-BDEB-89C3492E59F7}" type="sibTrans" cxnId="{38FAD23F-856E-4C4A-88F7-D0C21C297216}">
      <dgm:prSet/>
      <dgm:spPr/>
      <dgm:t>
        <a:bodyPr/>
        <a:lstStyle/>
        <a:p>
          <a:endParaRPr lang="en-US"/>
        </a:p>
      </dgm:t>
    </dgm:pt>
    <dgm:pt modelId="{3C79DDDB-AC93-45AB-9054-19282F6850BC}" type="pres">
      <dgm:prSet presAssocID="{801DA524-299A-43A8-8691-3CE9DAFA4E9C}" presName="linear" presStyleCnt="0">
        <dgm:presLayoutVars>
          <dgm:animLvl val="lvl"/>
          <dgm:resizeHandles val="exact"/>
        </dgm:presLayoutVars>
      </dgm:prSet>
      <dgm:spPr/>
      <dgm:t>
        <a:bodyPr/>
        <a:lstStyle/>
        <a:p>
          <a:endParaRPr lang="en-CA"/>
        </a:p>
      </dgm:t>
    </dgm:pt>
    <dgm:pt modelId="{F09385CE-1B6B-489A-BC23-E719835C5C59}" type="pres">
      <dgm:prSet presAssocID="{C851830E-6385-44A5-AA2F-800E6328ECB4}" presName="parentText" presStyleLbl="node1" presStyleIdx="0" presStyleCnt="5">
        <dgm:presLayoutVars>
          <dgm:chMax val="0"/>
          <dgm:bulletEnabled val="1"/>
        </dgm:presLayoutVars>
      </dgm:prSet>
      <dgm:spPr/>
      <dgm:t>
        <a:bodyPr/>
        <a:lstStyle/>
        <a:p>
          <a:endParaRPr lang="en-CA"/>
        </a:p>
      </dgm:t>
    </dgm:pt>
    <dgm:pt modelId="{A0AAF288-3589-4BEB-AD3C-4EB989ACC1DA}" type="pres">
      <dgm:prSet presAssocID="{2B33FAE6-39D0-4392-9D41-8FCCD75D45F0}" presName="spacer" presStyleCnt="0"/>
      <dgm:spPr/>
    </dgm:pt>
    <dgm:pt modelId="{2940A334-76E2-4C67-84C0-21A8B7C92055}" type="pres">
      <dgm:prSet presAssocID="{DA07938A-A45F-49DE-B783-E84F9BD85984}" presName="parentText" presStyleLbl="node1" presStyleIdx="1" presStyleCnt="5">
        <dgm:presLayoutVars>
          <dgm:chMax val="0"/>
          <dgm:bulletEnabled val="1"/>
        </dgm:presLayoutVars>
      </dgm:prSet>
      <dgm:spPr/>
      <dgm:t>
        <a:bodyPr/>
        <a:lstStyle/>
        <a:p>
          <a:endParaRPr lang="en-CA"/>
        </a:p>
      </dgm:t>
    </dgm:pt>
    <dgm:pt modelId="{C0F6FEFC-91AA-4214-9D91-6326E756F868}" type="pres">
      <dgm:prSet presAssocID="{78835317-C723-49C7-9329-2F45D411959D}" presName="spacer" presStyleCnt="0"/>
      <dgm:spPr/>
    </dgm:pt>
    <dgm:pt modelId="{ED31EAE0-0ECA-4812-A732-6C83E83478E0}" type="pres">
      <dgm:prSet presAssocID="{8A8FAA82-0F1A-41D2-AC9B-C5AA26865F5C}" presName="parentText" presStyleLbl="node1" presStyleIdx="2" presStyleCnt="5">
        <dgm:presLayoutVars>
          <dgm:chMax val="0"/>
          <dgm:bulletEnabled val="1"/>
        </dgm:presLayoutVars>
      </dgm:prSet>
      <dgm:spPr/>
      <dgm:t>
        <a:bodyPr/>
        <a:lstStyle/>
        <a:p>
          <a:endParaRPr lang="en-CA"/>
        </a:p>
      </dgm:t>
    </dgm:pt>
    <dgm:pt modelId="{B81483B0-1ACA-44BB-BD64-7CF6024D619A}" type="pres">
      <dgm:prSet presAssocID="{0E0A024E-3F55-42C9-925C-7F69B9A9B725}" presName="spacer" presStyleCnt="0"/>
      <dgm:spPr/>
    </dgm:pt>
    <dgm:pt modelId="{C1F7DD7A-23D7-45AF-9A4D-614FE9FECD9C}" type="pres">
      <dgm:prSet presAssocID="{E2282D24-050C-4400-84C4-7A3BCC5C568C}" presName="parentText" presStyleLbl="node1" presStyleIdx="3" presStyleCnt="5">
        <dgm:presLayoutVars>
          <dgm:chMax val="0"/>
          <dgm:bulletEnabled val="1"/>
        </dgm:presLayoutVars>
      </dgm:prSet>
      <dgm:spPr/>
      <dgm:t>
        <a:bodyPr/>
        <a:lstStyle/>
        <a:p>
          <a:endParaRPr lang="en-CA"/>
        </a:p>
      </dgm:t>
    </dgm:pt>
    <dgm:pt modelId="{7861A80A-EE64-485F-9287-2DB6026E3A81}" type="pres">
      <dgm:prSet presAssocID="{3A512FF9-23C7-4F48-810A-84C586212AE8}" presName="spacer" presStyleCnt="0"/>
      <dgm:spPr/>
    </dgm:pt>
    <dgm:pt modelId="{536B8069-DAF6-4177-8503-7A685A579D11}" type="pres">
      <dgm:prSet presAssocID="{A7277B4D-DF9A-46A5-AC9B-58379BDE0835}" presName="parentText" presStyleLbl="node1" presStyleIdx="4" presStyleCnt="5">
        <dgm:presLayoutVars>
          <dgm:chMax val="0"/>
          <dgm:bulletEnabled val="1"/>
        </dgm:presLayoutVars>
      </dgm:prSet>
      <dgm:spPr/>
      <dgm:t>
        <a:bodyPr/>
        <a:lstStyle/>
        <a:p>
          <a:endParaRPr lang="en-CA"/>
        </a:p>
      </dgm:t>
    </dgm:pt>
  </dgm:ptLst>
  <dgm:cxnLst>
    <dgm:cxn modelId="{53C771E8-FC3D-4136-8575-992D95A200F6}" srcId="{801DA524-299A-43A8-8691-3CE9DAFA4E9C}" destId="{DA07938A-A45F-49DE-B783-E84F9BD85984}" srcOrd="1" destOrd="0" parTransId="{148D0463-F3AF-410C-9D40-FDF33B786F66}" sibTransId="{78835317-C723-49C7-9329-2F45D411959D}"/>
    <dgm:cxn modelId="{7A0F6307-80A5-40F8-88ED-ECD77BC92084}" srcId="{801DA524-299A-43A8-8691-3CE9DAFA4E9C}" destId="{E2282D24-050C-4400-84C4-7A3BCC5C568C}" srcOrd="3" destOrd="0" parTransId="{63823EE8-0439-4C73-9B45-003EF273015F}" sibTransId="{3A512FF9-23C7-4F48-810A-84C586212AE8}"/>
    <dgm:cxn modelId="{F92EE582-0E6A-45B5-BF1D-01087CEE9042}" type="presOf" srcId="{DA07938A-A45F-49DE-B783-E84F9BD85984}" destId="{2940A334-76E2-4C67-84C0-21A8B7C92055}" srcOrd="0" destOrd="0" presId="urn:microsoft.com/office/officeart/2005/8/layout/vList2"/>
    <dgm:cxn modelId="{1579C131-18B2-4C81-8D3C-ED547DA09534}" srcId="{801DA524-299A-43A8-8691-3CE9DAFA4E9C}" destId="{8A8FAA82-0F1A-41D2-AC9B-C5AA26865F5C}" srcOrd="2" destOrd="0" parTransId="{F39D5E84-A6F0-4A81-8311-F8D4646B0A9F}" sibTransId="{0E0A024E-3F55-42C9-925C-7F69B9A9B725}"/>
    <dgm:cxn modelId="{38FAD23F-856E-4C4A-88F7-D0C21C297216}" srcId="{801DA524-299A-43A8-8691-3CE9DAFA4E9C}" destId="{A7277B4D-DF9A-46A5-AC9B-58379BDE0835}" srcOrd="4" destOrd="0" parTransId="{4C4FDF12-96D7-46BD-B164-C7E226876955}" sibTransId="{14A179A7-716B-42ED-BDEB-89C3492E59F7}"/>
    <dgm:cxn modelId="{BFF8B10D-A03A-48DA-A585-9EA308051612}" srcId="{801DA524-299A-43A8-8691-3CE9DAFA4E9C}" destId="{C851830E-6385-44A5-AA2F-800E6328ECB4}" srcOrd="0" destOrd="0" parTransId="{0CD72719-7A4B-4C5B-8E52-112923B97451}" sibTransId="{2B33FAE6-39D0-4392-9D41-8FCCD75D45F0}"/>
    <dgm:cxn modelId="{31135176-4A1B-4FC4-89B1-CAE45BA59BEA}" type="presOf" srcId="{C851830E-6385-44A5-AA2F-800E6328ECB4}" destId="{F09385CE-1B6B-489A-BC23-E719835C5C59}" srcOrd="0" destOrd="0" presId="urn:microsoft.com/office/officeart/2005/8/layout/vList2"/>
    <dgm:cxn modelId="{ED29147A-286B-4BB1-9FCF-DC014C688DE0}" type="presOf" srcId="{801DA524-299A-43A8-8691-3CE9DAFA4E9C}" destId="{3C79DDDB-AC93-45AB-9054-19282F6850BC}" srcOrd="0" destOrd="0" presId="urn:microsoft.com/office/officeart/2005/8/layout/vList2"/>
    <dgm:cxn modelId="{2F18E147-F436-48A7-A865-A616CFD27F4B}" type="presOf" srcId="{A7277B4D-DF9A-46A5-AC9B-58379BDE0835}" destId="{536B8069-DAF6-4177-8503-7A685A579D11}" srcOrd="0" destOrd="0" presId="urn:microsoft.com/office/officeart/2005/8/layout/vList2"/>
    <dgm:cxn modelId="{B76C669A-75C8-434A-B1CB-1036C0A28D65}" type="presOf" srcId="{8A8FAA82-0F1A-41D2-AC9B-C5AA26865F5C}" destId="{ED31EAE0-0ECA-4812-A732-6C83E83478E0}" srcOrd="0" destOrd="0" presId="urn:microsoft.com/office/officeart/2005/8/layout/vList2"/>
    <dgm:cxn modelId="{5CB39333-DD2C-4073-B01E-5F2A5D97E6B5}" type="presOf" srcId="{E2282D24-050C-4400-84C4-7A3BCC5C568C}" destId="{C1F7DD7A-23D7-45AF-9A4D-614FE9FECD9C}" srcOrd="0" destOrd="0" presId="urn:microsoft.com/office/officeart/2005/8/layout/vList2"/>
    <dgm:cxn modelId="{DC12B14A-8DE1-49D3-8BB3-736401F97463}" type="presParOf" srcId="{3C79DDDB-AC93-45AB-9054-19282F6850BC}" destId="{F09385CE-1B6B-489A-BC23-E719835C5C59}" srcOrd="0" destOrd="0" presId="urn:microsoft.com/office/officeart/2005/8/layout/vList2"/>
    <dgm:cxn modelId="{9883A0C8-22E5-4F8E-92CA-6D30D209FC53}" type="presParOf" srcId="{3C79DDDB-AC93-45AB-9054-19282F6850BC}" destId="{A0AAF288-3589-4BEB-AD3C-4EB989ACC1DA}" srcOrd="1" destOrd="0" presId="urn:microsoft.com/office/officeart/2005/8/layout/vList2"/>
    <dgm:cxn modelId="{65D1DC16-ACBB-4E07-8601-9B2F94AFA856}" type="presParOf" srcId="{3C79DDDB-AC93-45AB-9054-19282F6850BC}" destId="{2940A334-76E2-4C67-84C0-21A8B7C92055}" srcOrd="2" destOrd="0" presId="urn:microsoft.com/office/officeart/2005/8/layout/vList2"/>
    <dgm:cxn modelId="{1DAC6F7C-406E-4F30-96C2-B32EAFF6AB27}" type="presParOf" srcId="{3C79DDDB-AC93-45AB-9054-19282F6850BC}" destId="{C0F6FEFC-91AA-4214-9D91-6326E756F868}" srcOrd="3" destOrd="0" presId="urn:microsoft.com/office/officeart/2005/8/layout/vList2"/>
    <dgm:cxn modelId="{83A3BBD9-D2CA-4F1D-A32D-EB2F485841AF}" type="presParOf" srcId="{3C79DDDB-AC93-45AB-9054-19282F6850BC}" destId="{ED31EAE0-0ECA-4812-A732-6C83E83478E0}" srcOrd="4" destOrd="0" presId="urn:microsoft.com/office/officeart/2005/8/layout/vList2"/>
    <dgm:cxn modelId="{63722A6D-EAB5-4588-A60F-2CCA48D7434A}" type="presParOf" srcId="{3C79DDDB-AC93-45AB-9054-19282F6850BC}" destId="{B81483B0-1ACA-44BB-BD64-7CF6024D619A}" srcOrd="5" destOrd="0" presId="urn:microsoft.com/office/officeart/2005/8/layout/vList2"/>
    <dgm:cxn modelId="{EA9F548B-6F1A-4920-A81B-704F65756310}" type="presParOf" srcId="{3C79DDDB-AC93-45AB-9054-19282F6850BC}" destId="{C1F7DD7A-23D7-45AF-9A4D-614FE9FECD9C}" srcOrd="6" destOrd="0" presId="urn:microsoft.com/office/officeart/2005/8/layout/vList2"/>
    <dgm:cxn modelId="{17BA1908-D83F-449B-8E40-5548C851F65F}" type="presParOf" srcId="{3C79DDDB-AC93-45AB-9054-19282F6850BC}" destId="{7861A80A-EE64-485F-9287-2DB6026E3A81}" srcOrd="7" destOrd="0" presId="urn:microsoft.com/office/officeart/2005/8/layout/vList2"/>
    <dgm:cxn modelId="{61C3981F-204F-4AAD-A67C-48D2659A2D16}" type="presParOf" srcId="{3C79DDDB-AC93-45AB-9054-19282F6850BC}" destId="{536B8069-DAF6-4177-8503-7A685A579D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52D8B-D619-4EEB-BB75-82E500CBE81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81E6245-F34E-49AB-8E0E-92D35F9DFC18}">
      <dgm:prSet custT="1"/>
      <dgm:spPr/>
      <dgm:t>
        <a:bodyPr/>
        <a:lstStyle/>
        <a:p>
          <a:r>
            <a:rPr lang="en-US" sz="2800" b="1" dirty="0">
              <a:solidFill>
                <a:schemeClr val="tx2">
                  <a:lumMod val="75000"/>
                </a:schemeClr>
              </a:solidFill>
              <a:latin typeface="Calisto MT" panose="02040603050505030304" pitchFamily="18" charset="0"/>
            </a:rPr>
            <a:t>Board of Trustees’ initiative to continue looking at DEI</a:t>
          </a:r>
        </a:p>
        <a:p>
          <a:r>
            <a:rPr lang="en-US" sz="2800" b="1" dirty="0">
              <a:solidFill>
                <a:schemeClr val="tx2">
                  <a:lumMod val="75000"/>
                </a:schemeClr>
              </a:solidFill>
              <a:latin typeface="Calisto MT" panose="02040603050505030304" pitchFamily="18" charset="0"/>
            </a:rPr>
            <a:t>Diversity, Equity &amp; Inclusion</a:t>
          </a:r>
        </a:p>
      </dgm:t>
    </dgm:pt>
    <dgm:pt modelId="{AA5B7158-53A3-406E-9FE4-6B63839A2DA9}" type="parTrans" cxnId="{47ED4780-3D9C-4607-981A-D4B836A031A7}">
      <dgm:prSet/>
      <dgm:spPr/>
      <dgm:t>
        <a:bodyPr/>
        <a:lstStyle/>
        <a:p>
          <a:endParaRPr lang="en-US"/>
        </a:p>
      </dgm:t>
    </dgm:pt>
    <dgm:pt modelId="{F356CB2E-D5BC-44C7-BE96-2A80FB34B84C}" type="sibTrans" cxnId="{47ED4780-3D9C-4607-981A-D4B836A031A7}">
      <dgm:prSet/>
      <dgm:spPr/>
      <dgm:t>
        <a:bodyPr/>
        <a:lstStyle/>
        <a:p>
          <a:endParaRPr lang="en-US"/>
        </a:p>
      </dgm:t>
    </dgm:pt>
    <dgm:pt modelId="{E5782487-0D37-417C-B446-1B11FD3B1E5C}">
      <dgm:prSet custT="1"/>
      <dgm:spPr/>
      <dgm:t>
        <a:bodyPr/>
        <a:lstStyle/>
        <a:p>
          <a:r>
            <a:rPr lang="en-US" sz="3200" b="1" dirty="0">
              <a:solidFill>
                <a:schemeClr val="accent2">
                  <a:lumMod val="50000"/>
                </a:schemeClr>
              </a:solidFill>
            </a:rPr>
            <a:t>“</a:t>
          </a:r>
          <a:r>
            <a:rPr lang="en-US" sz="3200" b="1" dirty="0">
              <a:solidFill>
                <a:schemeClr val="tx2"/>
              </a:solidFill>
            </a:rPr>
            <a:t>I’m a Good Person! Isn’t That Enough?” by Debby Irving</a:t>
          </a:r>
        </a:p>
      </dgm:t>
    </dgm:pt>
    <dgm:pt modelId="{C8A7B205-03C5-45E6-98DD-660ED9A09881}" type="parTrans" cxnId="{F27830E8-CB02-438A-9D88-659BBBC96EA7}">
      <dgm:prSet/>
      <dgm:spPr/>
      <dgm:t>
        <a:bodyPr/>
        <a:lstStyle/>
        <a:p>
          <a:endParaRPr lang="en-US"/>
        </a:p>
      </dgm:t>
    </dgm:pt>
    <dgm:pt modelId="{750D99E2-F539-4CAA-A613-D4551039735F}" type="sibTrans" cxnId="{F27830E8-CB02-438A-9D88-659BBBC96EA7}">
      <dgm:prSet/>
      <dgm:spPr/>
      <dgm:t>
        <a:bodyPr/>
        <a:lstStyle/>
        <a:p>
          <a:endParaRPr lang="en-US"/>
        </a:p>
      </dgm:t>
    </dgm:pt>
    <dgm:pt modelId="{6C5D2413-3857-48BC-8AB6-E2B0C40481FF}">
      <dgm:prSet custT="1"/>
      <dgm:spPr/>
      <dgm:t>
        <a:bodyPr/>
        <a:lstStyle/>
        <a:p>
          <a:r>
            <a:rPr lang="en-US" sz="2400" b="1" dirty="0">
              <a:solidFill>
                <a:schemeClr val="tx2"/>
              </a:solidFill>
            </a:rPr>
            <a:t>Author of </a:t>
          </a:r>
          <a:r>
            <a:rPr lang="en-US" sz="2400" b="1" u="sng" dirty="0">
              <a:solidFill>
                <a:schemeClr val="tx2"/>
              </a:solidFill>
            </a:rPr>
            <a:t>Waking Up White</a:t>
          </a:r>
        </a:p>
      </dgm:t>
    </dgm:pt>
    <dgm:pt modelId="{D77DCC3A-A884-464C-A1DD-2AB792C8019F}" type="parTrans" cxnId="{2E35CDCD-33E4-4284-A61B-C8973713C9D1}">
      <dgm:prSet/>
      <dgm:spPr/>
      <dgm:t>
        <a:bodyPr/>
        <a:lstStyle/>
        <a:p>
          <a:endParaRPr lang="en-US"/>
        </a:p>
      </dgm:t>
    </dgm:pt>
    <dgm:pt modelId="{D15116DB-F3DE-496A-AE7C-DBA1E0529DF9}" type="sibTrans" cxnId="{2E35CDCD-33E4-4284-A61B-C8973713C9D1}">
      <dgm:prSet/>
      <dgm:spPr/>
      <dgm:t>
        <a:bodyPr/>
        <a:lstStyle/>
        <a:p>
          <a:endParaRPr lang="en-US"/>
        </a:p>
      </dgm:t>
    </dgm:pt>
    <dgm:pt modelId="{216C6BBD-FEB7-4093-9829-7763B9455A1D}" type="pres">
      <dgm:prSet presAssocID="{75152D8B-D619-4EEB-BB75-82E500CBE818}" presName="Name0" presStyleCnt="0">
        <dgm:presLayoutVars>
          <dgm:dir/>
          <dgm:animLvl val="lvl"/>
          <dgm:resizeHandles val="exact"/>
        </dgm:presLayoutVars>
      </dgm:prSet>
      <dgm:spPr/>
      <dgm:t>
        <a:bodyPr/>
        <a:lstStyle/>
        <a:p>
          <a:endParaRPr lang="en-CA"/>
        </a:p>
      </dgm:t>
    </dgm:pt>
    <dgm:pt modelId="{22DA5382-0E26-4393-9445-0CBE14ADBD27}" type="pres">
      <dgm:prSet presAssocID="{E5782487-0D37-417C-B446-1B11FD3B1E5C}" presName="boxAndChildren" presStyleCnt="0"/>
      <dgm:spPr/>
    </dgm:pt>
    <dgm:pt modelId="{FB6042E5-8A61-41E6-9A3E-BF7554F11E21}" type="pres">
      <dgm:prSet presAssocID="{E5782487-0D37-417C-B446-1B11FD3B1E5C}" presName="parentTextBox" presStyleLbl="node1" presStyleIdx="0" presStyleCnt="2"/>
      <dgm:spPr/>
      <dgm:t>
        <a:bodyPr/>
        <a:lstStyle/>
        <a:p>
          <a:endParaRPr lang="en-CA"/>
        </a:p>
      </dgm:t>
    </dgm:pt>
    <dgm:pt modelId="{FDFA35A0-4CA0-48E1-A4FD-6DD59B81A7FC}" type="pres">
      <dgm:prSet presAssocID="{E5782487-0D37-417C-B446-1B11FD3B1E5C}" presName="entireBox" presStyleLbl="node1" presStyleIdx="0" presStyleCnt="2" custScaleY="268152" custLinFactNeighborX="-1677" custLinFactNeighborY="-4685"/>
      <dgm:spPr/>
      <dgm:t>
        <a:bodyPr/>
        <a:lstStyle/>
        <a:p>
          <a:endParaRPr lang="en-CA"/>
        </a:p>
      </dgm:t>
    </dgm:pt>
    <dgm:pt modelId="{1D42FC0C-DF2E-49FE-BCF8-A8EC3F8ADBE3}" type="pres">
      <dgm:prSet presAssocID="{E5782487-0D37-417C-B446-1B11FD3B1E5C}" presName="descendantBox" presStyleCnt="0"/>
      <dgm:spPr/>
    </dgm:pt>
    <dgm:pt modelId="{C91B5019-BD34-4BED-9E49-8EFC973CBBA3}" type="pres">
      <dgm:prSet presAssocID="{6C5D2413-3857-48BC-8AB6-E2B0C40481FF}" presName="childTextBox" presStyleLbl="fgAccFollowNode1" presStyleIdx="0" presStyleCnt="1">
        <dgm:presLayoutVars>
          <dgm:bulletEnabled val="1"/>
        </dgm:presLayoutVars>
      </dgm:prSet>
      <dgm:spPr/>
      <dgm:t>
        <a:bodyPr/>
        <a:lstStyle/>
        <a:p>
          <a:endParaRPr lang="en-CA"/>
        </a:p>
      </dgm:t>
    </dgm:pt>
    <dgm:pt modelId="{FC989A5B-5140-403B-8A4F-0E363104FFBE}" type="pres">
      <dgm:prSet presAssocID="{F356CB2E-D5BC-44C7-BE96-2A80FB34B84C}" presName="sp" presStyleCnt="0"/>
      <dgm:spPr/>
    </dgm:pt>
    <dgm:pt modelId="{68D5E714-3E0E-46C2-8831-D44D13751020}" type="pres">
      <dgm:prSet presAssocID="{F81E6245-F34E-49AB-8E0E-92D35F9DFC18}" presName="arrowAndChildren" presStyleCnt="0"/>
      <dgm:spPr/>
    </dgm:pt>
    <dgm:pt modelId="{AC82E642-14E6-4019-BDF4-8034E326245A}" type="pres">
      <dgm:prSet presAssocID="{F81E6245-F34E-49AB-8E0E-92D35F9DFC18}" presName="parentTextArrow" presStyleLbl="node1" presStyleIdx="1" presStyleCnt="2"/>
      <dgm:spPr/>
      <dgm:t>
        <a:bodyPr/>
        <a:lstStyle/>
        <a:p>
          <a:endParaRPr lang="en-CA"/>
        </a:p>
      </dgm:t>
    </dgm:pt>
  </dgm:ptLst>
  <dgm:cxnLst>
    <dgm:cxn modelId="{415A7085-933A-44A7-95C9-0D399F3BB11E}" type="presOf" srcId="{E5782487-0D37-417C-B446-1B11FD3B1E5C}" destId="{FDFA35A0-4CA0-48E1-A4FD-6DD59B81A7FC}" srcOrd="1" destOrd="0" presId="urn:microsoft.com/office/officeart/2005/8/layout/process4"/>
    <dgm:cxn modelId="{F27830E8-CB02-438A-9D88-659BBBC96EA7}" srcId="{75152D8B-D619-4EEB-BB75-82E500CBE818}" destId="{E5782487-0D37-417C-B446-1B11FD3B1E5C}" srcOrd="1" destOrd="0" parTransId="{C8A7B205-03C5-45E6-98DD-660ED9A09881}" sibTransId="{750D99E2-F539-4CAA-A613-D4551039735F}"/>
    <dgm:cxn modelId="{47ED4780-3D9C-4607-981A-D4B836A031A7}" srcId="{75152D8B-D619-4EEB-BB75-82E500CBE818}" destId="{F81E6245-F34E-49AB-8E0E-92D35F9DFC18}" srcOrd="0" destOrd="0" parTransId="{AA5B7158-53A3-406E-9FE4-6B63839A2DA9}" sibTransId="{F356CB2E-D5BC-44C7-BE96-2A80FB34B84C}"/>
    <dgm:cxn modelId="{2E35CDCD-33E4-4284-A61B-C8973713C9D1}" srcId="{E5782487-0D37-417C-B446-1B11FD3B1E5C}" destId="{6C5D2413-3857-48BC-8AB6-E2B0C40481FF}" srcOrd="0" destOrd="0" parTransId="{D77DCC3A-A884-464C-A1DD-2AB792C8019F}" sibTransId="{D15116DB-F3DE-496A-AE7C-DBA1E0529DF9}"/>
    <dgm:cxn modelId="{220E5E03-6979-4AF8-B215-65F7EF7C6242}" type="presOf" srcId="{E5782487-0D37-417C-B446-1B11FD3B1E5C}" destId="{FB6042E5-8A61-41E6-9A3E-BF7554F11E21}" srcOrd="0" destOrd="0" presId="urn:microsoft.com/office/officeart/2005/8/layout/process4"/>
    <dgm:cxn modelId="{47C690B9-1FFD-4778-BAF5-C8AC2587ED8E}" type="presOf" srcId="{6C5D2413-3857-48BC-8AB6-E2B0C40481FF}" destId="{C91B5019-BD34-4BED-9E49-8EFC973CBBA3}" srcOrd="0" destOrd="0" presId="urn:microsoft.com/office/officeart/2005/8/layout/process4"/>
    <dgm:cxn modelId="{414861CC-55AC-4319-A7AB-A52C58184B88}" type="presOf" srcId="{F81E6245-F34E-49AB-8E0E-92D35F9DFC18}" destId="{AC82E642-14E6-4019-BDF4-8034E326245A}" srcOrd="0" destOrd="0" presId="urn:microsoft.com/office/officeart/2005/8/layout/process4"/>
    <dgm:cxn modelId="{89827CB2-9A28-4AD0-A8A1-57C64491B775}" type="presOf" srcId="{75152D8B-D619-4EEB-BB75-82E500CBE818}" destId="{216C6BBD-FEB7-4093-9829-7763B9455A1D}" srcOrd="0" destOrd="0" presId="urn:microsoft.com/office/officeart/2005/8/layout/process4"/>
    <dgm:cxn modelId="{3E85C48A-45C4-4BDE-BF17-3235C814B3BA}" type="presParOf" srcId="{216C6BBD-FEB7-4093-9829-7763B9455A1D}" destId="{22DA5382-0E26-4393-9445-0CBE14ADBD27}" srcOrd="0" destOrd="0" presId="urn:microsoft.com/office/officeart/2005/8/layout/process4"/>
    <dgm:cxn modelId="{7D1A6FD6-A520-4323-A723-F28342358746}" type="presParOf" srcId="{22DA5382-0E26-4393-9445-0CBE14ADBD27}" destId="{FB6042E5-8A61-41E6-9A3E-BF7554F11E21}" srcOrd="0" destOrd="0" presId="urn:microsoft.com/office/officeart/2005/8/layout/process4"/>
    <dgm:cxn modelId="{83DACB8F-5CFC-4991-920C-07EDB931F303}" type="presParOf" srcId="{22DA5382-0E26-4393-9445-0CBE14ADBD27}" destId="{FDFA35A0-4CA0-48E1-A4FD-6DD59B81A7FC}" srcOrd="1" destOrd="0" presId="urn:microsoft.com/office/officeart/2005/8/layout/process4"/>
    <dgm:cxn modelId="{B4F76554-366C-4E91-90A6-A15AB6884C3D}" type="presParOf" srcId="{22DA5382-0E26-4393-9445-0CBE14ADBD27}" destId="{1D42FC0C-DF2E-49FE-BCF8-A8EC3F8ADBE3}" srcOrd="2" destOrd="0" presId="urn:microsoft.com/office/officeart/2005/8/layout/process4"/>
    <dgm:cxn modelId="{ED8DD845-8FFE-4A79-A17F-40FDF05445CE}" type="presParOf" srcId="{1D42FC0C-DF2E-49FE-BCF8-A8EC3F8ADBE3}" destId="{C91B5019-BD34-4BED-9E49-8EFC973CBBA3}" srcOrd="0" destOrd="0" presId="urn:microsoft.com/office/officeart/2005/8/layout/process4"/>
    <dgm:cxn modelId="{B60AD177-5F7E-44E0-8CFB-DABD495A3A2C}" type="presParOf" srcId="{216C6BBD-FEB7-4093-9829-7763B9455A1D}" destId="{FC989A5B-5140-403B-8A4F-0E363104FFBE}" srcOrd="1" destOrd="0" presId="urn:microsoft.com/office/officeart/2005/8/layout/process4"/>
    <dgm:cxn modelId="{5DD630BD-8209-4562-8EFE-68CFA5DD6578}" type="presParOf" srcId="{216C6BBD-FEB7-4093-9829-7763B9455A1D}" destId="{68D5E714-3E0E-46C2-8831-D44D13751020}" srcOrd="2" destOrd="0" presId="urn:microsoft.com/office/officeart/2005/8/layout/process4"/>
    <dgm:cxn modelId="{794A678A-04D1-470B-BF7D-BF4016F9E610}" type="presParOf" srcId="{68D5E714-3E0E-46C2-8831-D44D13751020}" destId="{AC82E642-14E6-4019-BDF4-8034E32624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6605A-35FB-4740-81FC-C5DF9A560DB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3B8A2561-0A18-4DEB-BA1A-26C4CB590C73}">
      <dgm:prSet custT="1"/>
      <dgm:spPr/>
      <dgm:t>
        <a:bodyPr/>
        <a:lstStyle/>
        <a:p>
          <a:r>
            <a:rPr lang="en-US" sz="2400" b="1" dirty="0">
              <a:solidFill>
                <a:schemeClr val="tx1"/>
              </a:solidFill>
              <a:latin typeface="Calisto MT" panose="02040603050505030304" pitchFamily="18" charset="0"/>
            </a:rPr>
            <a:t>Community Relations - Heather</a:t>
          </a:r>
        </a:p>
      </dgm:t>
    </dgm:pt>
    <dgm:pt modelId="{C13103AE-BE44-4E04-BEEF-72A3C742F5C3}" type="parTrans" cxnId="{979BF61F-22DE-4724-958D-725C3FECEF17}">
      <dgm:prSet/>
      <dgm:spPr/>
      <dgm:t>
        <a:bodyPr/>
        <a:lstStyle/>
        <a:p>
          <a:endParaRPr lang="en-US"/>
        </a:p>
      </dgm:t>
    </dgm:pt>
    <dgm:pt modelId="{2005FC88-9FC3-4C0B-827D-B552BDC6DC7C}" type="sibTrans" cxnId="{979BF61F-22DE-4724-958D-725C3FECEF17}">
      <dgm:prSet/>
      <dgm:spPr/>
      <dgm:t>
        <a:bodyPr/>
        <a:lstStyle/>
        <a:p>
          <a:endParaRPr lang="en-US"/>
        </a:p>
      </dgm:t>
    </dgm:pt>
    <dgm:pt modelId="{9CB37F8F-1AF1-4A38-9814-C33908BDF142}">
      <dgm:prSet custT="1"/>
      <dgm:spPr/>
      <dgm:t>
        <a:bodyPr/>
        <a:lstStyle/>
        <a:p>
          <a:r>
            <a:rPr lang="en-US" sz="2400" dirty="0">
              <a:latin typeface="Calisto MT" panose="02040603050505030304" pitchFamily="18" charset="0"/>
            </a:rPr>
            <a:t>Working with recovery professionals</a:t>
          </a:r>
        </a:p>
      </dgm:t>
    </dgm:pt>
    <dgm:pt modelId="{FB00AEFA-6679-4C2D-8E5D-320015A6B6B6}" type="parTrans" cxnId="{B1EB57F6-702E-43A2-B45C-87C156031FC5}">
      <dgm:prSet/>
      <dgm:spPr/>
      <dgm:t>
        <a:bodyPr/>
        <a:lstStyle/>
        <a:p>
          <a:endParaRPr lang="en-US"/>
        </a:p>
      </dgm:t>
    </dgm:pt>
    <dgm:pt modelId="{08C71EE6-EF9F-4641-987A-BA9194D09AEC}" type="sibTrans" cxnId="{B1EB57F6-702E-43A2-B45C-87C156031FC5}">
      <dgm:prSet/>
      <dgm:spPr/>
      <dgm:t>
        <a:bodyPr/>
        <a:lstStyle/>
        <a:p>
          <a:endParaRPr lang="en-US"/>
        </a:p>
      </dgm:t>
    </dgm:pt>
    <dgm:pt modelId="{7F79B43E-3323-4007-AC7E-9E5CC956CC1C}">
      <dgm:prSet custT="1"/>
      <dgm:spPr/>
      <dgm:t>
        <a:bodyPr/>
        <a:lstStyle/>
        <a:p>
          <a:r>
            <a:rPr lang="en-US" sz="2400" b="1" dirty="0">
              <a:solidFill>
                <a:schemeClr val="tx1"/>
              </a:solidFill>
              <a:latin typeface="Calisto MT" panose="02040603050505030304" pitchFamily="18" charset="0"/>
            </a:rPr>
            <a:t>Programs – Sarah</a:t>
          </a:r>
        </a:p>
      </dgm:t>
    </dgm:pt>
    <dgm:pt modelId="{9CA7748A-62D7-48B7-88D5-0FE279DE06D3}" type="parTrans" cxnId="{4C9F7FBB-87A4-42B1-9661-01AAA66AEFC6}">
      <dgm:prSet/>
      <dgm:spPr/>
      <dgm:t>
        <a:bodyPr/>
        <a:lstStyle/>
        <a:p>
          <a:endParaRPr lang="en-US"/>
        </a:p>
      </dgm:t>
    </dgm:pt>
    <dgm:pt modelId="{D83E3DF0-B422-4BDA-B868-6DD68D5821FF}" type="sibTrans" cxnId="{4C9F7FBB-87A4-42B1-9661-01AAA66AEFC6}">
      <dgm:prSet/>
      <dgm:spPr/>
      <dgm:t>
        <a:bodyPr/>
        <a:lstStyle/>
        <a:p>
          <a:endParaRPr lang="en-US"/>
        </a:p>
      </dgm:t>
    </dgm:pt>
    <dgm:pt modelId="{8CDD60C7-178B-49EE-8636-31234727936C}">
      <dgm:prSet custT="1"/>
      <dgm:spPr/>
      <dgm:t>
        <a:bodyPr/>
        <a:lstStyle/>
        <a:p>
          <a:r>
            <a:rPr lang="en-US" sz="2400" b="0" dirty="0">
              <a:latin typeface="Calisto MT" panose="02040603050505030304" pitchFamily="18" charset="0"/>
            </a:rPr>
            <a:t>Group records</a:t>
          </a:r>
        </a:p>
      </dgm:t>
    </dgm:pt>
    <dgm:pt modelId="{CD8448FF-BB63-4CAC-B0B8-DDD27E7F8CB9}" type="parTrans" cxnId="{FAB56864-46EA-47F6-A2E5-3A7A677A249A}">
      <dgm:prSet/>
      <dgm:spPr/>
      <dgm:t>
        <a:bodyPr/>
        <a:lstStyle/>
        <a:p>
          <a:endParaRPr lang="en-US"/>
        </a:p>
      </dgm:t>
    </dgm:pt>
    <dgm:pt modelId="{72C462F7-C46A-4DB4-9E16-42B83124C5AE}" type="sibTrans" cxnId="{FAB56864-46EA-47F6-A2E5-3A7A677A249A}">
      <dgm:prSet/>
      <dgm:spPr/>
      <dgm:t>
        <a:bodyPr/>
        <a:lstStyle/>
        <a:p>
          <a:endParaRPr lang="en-US"/>
        </a:p>
      </dgm:t>
    </dgm:pt>
    <dgm:pt modelId="{6ACB17FC-256B-4C7F-8013-74037D12398F}">
      <dgm:prSet custT="1"/>
      <dgm:spPr/>
      <dgm:t>
        <a:bodyPr/>
        <a:lstStyle/>
        <a:p>
          <a:r>
            <a:rPr lang="en-US" sz="2400" b="0" dirty="0">
              <a:latin typeface="Calisto MT" panose="02040603050505030304" pitchFamily="18" charset="0"/>
            </a:rPr>
            <a:t>Public Outreach biannual meetings</a:t>
          </a:r>
        </a:p>
      </dgm:t>
    </dgm:pt>
    <dgm:pt modelId="{063BBC48-95FA-418E-8076-0E7BECD55310}" type="parTrans" cxnId="{6A86B675-68F8-495A-A25A-4CA9645A257A}">
      <dgm:prSet/>
      <dgm:spPr/>
      <dgm:t>
        <a:bodyPr/>
        <a:lstStyle/>
        <a:p>
          <a:endParaRPr lang="en-US"/>
        </a:p>
      </dgm:t>
    </dgm:pt>
    <dgm:pt modelId="{688475F1-D8D6-44AA-BC3D-8C918E74CFB8}" type="sibTrans" cxnId="{6A86B675-68F8-495A-A25A-4CA9645A257A}">
      <dgm:prSet/>
      <dgm:spPr/>
      <dgm:t>
        <a:bodyPr/>
        <a:lstStyle/>
        <a:p>
          <a:endParaRPr lang="en-US"/>
        </a:p>
      </dgm:t>
    </dgm:pt>
    <dgm:pt modelId="{CFBD4C66-8548-4B45-926F-CAA2CE0DC5B0}">
      <dgm:prSet custT="1"/>
      <dgm:spPr/>
      <dgm:t>
        <a:bodyPr/>
        <a:lstStyle/>
        <a:p>
          <a:r>
            <a:rPr lang="en-US" sz="2400" b="0" dirty="0">
              <a:latin typeface="Calisto MT" panose="02040603050505030304" pitchFamily="18" charset="0"/>
            </a:rPr>
            <a:t>Continued support for GEA</a:t>
          </a:r>
        </a:p>
      </dgm:t>
    </dgm:pt>
    <dgm:pt modelId="{D1D0982B-B0C9-4488-8DBF-09A0B718176E}" type="parTrans" cxnId="{2522BDBE-3D82-4965-94DE-0ABDE1CCC6F4}">
      <dgm:prSet/>
      <dgm:spPr/>
      <dgm:t>
        <a:bodyPr/>
        <a:lstStyle/>
        <a:p>
          <a:endParaRPr lang="en-US"/>
        </a:p>
      </dgm:t>
    </dgm:pt>
    <dgm:pt modelId="{AECCE7F2-2ABA-460E-A291-5C1DBAC1A418}" type="sibTrans" cxnId="{2522BDBE-3D82-4965-94DE-0ABDE1CCC6F4}">
      <dgm:prSet/>
      <dgm:spPr/>
      <dgm:t>
        <a:bodyPr/>
        <a:lstStyle/>
        <a:p>
          <a:endParaRPr lang="en-US"/>
        </a:p>
      </dgm:t>
    </dgm:pt>
    <dgm:pt modelId="{2E7824DD-92CB-44AB-ABA9-DB222190EC33}">
      <dgm:prSet custT="1"/>
      <dgm:spPr/>
      <dgm:t>
        <a:bodyPr/>
        <a:lstStyle/>
        <a:p>
          <a:r>
            <a:rPr lang="en-US" sz="2400" b="0" dirty="0">
              <a:latin typeface="Calisto MT" panose="02040603050505030304" pitchFamily="18" charset="0"/>
            </a:rPr>
            <a:t>Alateen - Sue P– Spanish long-timer panel at International</a:t>
          </a:r>
        </a:p>
      </dgm:t>
    </dgm:pt>
    <dgm:pt modelId="{D4868381-EC27-46C0-9F5C-21928082E9FC}" type="parTrans" cxnId="{34C498DC-A844-4494-BB45-FAE9AE6ACD29}">
      <dgm:prSet/>
      <dgm:spPr/>
      <dgm:t>
        <a:bodyPr/>
        <a:lstStyle/>
        <a:p>
          <a:endParaRPr lang="en-US"/>
        </a:p>
      </dgm:t>
    </dgm:pt>
    <dgm:pt modelId="{A2578093-FAEE-48DD-9196-EC6D4A89F453}" type="sibTrans" cxnId="{34C498DC-A844-4494-BB45-FAE9AE6ACD29}">
      <dgm:prSet/>
      <dgm:spPr/>
      <dgm:t>
        <a:bodyPr/>
        <a:lstStyle/>
        <a:p>
          <a:endParaRPr lang="en-US"/>
        </a:p>
      </dgm:t>
    </dgm:pt>
    <dgm:pt modelId="{C79A13CA-D186-462D-906B-F054229FCF78}">
      <dgm:prSet custT="1"/>
      <dgm:spPr/>
      <dgm:t>
        <a:bodyPr/>
        <a:lstStyle/>
        <a:p>
          <a:r>
            <a:rPr lang="en-US" sz="2400" b="1" dirty="0">
              <a:solidFill>
                <a:schemeClr val="tx1"/>
              </a:solidFill>
              <a:latin typeface="Calisto MT" panose="02040603050505030304" pitchFamily="18" charset="0"/>
            </a:rPr>
            <a:t>Conference Leadership Team (CLT) -  Suzanne</a:t>
          </a:r>
        </a:p>
      </dgm:t>
    </dgm:pt>
    <dgm:pt modelId="{C60E39EA-4493-451F-8E44-C53C9E577AB1}" type="parTrans" cxnId="{3E763702-A427-4A6E-8893-DCF2F3D49FEA}">
      <dgm:prSet/>
      <dgm:spPr/>
      <dgm:t>
        <a:bodyPr/>
        <a:lstStyle/>
        <a:p>
          <a:endParaRPr lang="en-US"/>
        </a:p>
      </dgm:t>
    </dgm:pt>
    <dgm:pt modelId="{1A9E04BD-CB56-4552-827A-B8D961A2E38C}" type="sibTrans" cxnId="{3E763702-A427-4A6E-8893-DCF2F3D49FEA}">
      <dgm:prSet/>
      <dgm:spPr/>
      <dgm:t>
        <a:bodyPr/>
        <a:lstStyle/>
        <a:p>
          <a:endParaRPr lang="en-US"/>
        </a:p>
      </dgm:t>
    </dgm:pt>
    <dgm:pt modelId="{C88DDF21-3629-48AA-ACD0-CAEA9BF9E439}">
      <dgm:prSet custT="1"/>
      <dgm:spPr/>
      <dgm:t>
        <a:bodyPr/>
        <a:lstStyle/>
        <a:p>
          <a:r>
            <a:rPr lang="en-US" sz="2400" dirty="0">
              <a:latin typeface="Calisto MT" panose="02040603050505030304" pitchFamily="18" charset="0"/>
            </a:rPr>
            <a:t>Conference</a:t>
          </a:r>
        </a:p>
      </dgm:t>
    </dgm:pt>
    <dgm:pt modelId="{158E13E1-F187-4FD5-B1CE-73767D29D2A4}" type="parTrans" cxnId="{1CF43FD3-8BCB-432B-A32F-4B3F7BBFD524}">
      <dgm:prSet/>
      <dgm:spPr/>
      <dgm:t>
        <a:bodyPr/>
        <a:lstStyle/>
        <a:p>
          <a:endParaRPr lang="en-US"/>
        </a:p>
      </dgm:t>
    </dgm:pt>
    <dgm:pt modelId="{353FE3EA-0A01-4229-93A4-4E5CCD404845}" type="sibTrans" cxnId="{1CF43FD3-8BCB-432B-A32F-4B3F7BBFD524}">
      <dgm:prSet/>
      <dgm:spPr/>
      <dgm:t>
        <a:bodyPr/>
        <a:lstStyle/>
        <a:p>
          <a:endParaRPr lang="en-US"/>
        </a:p>
      </dgm:t>
    </dgm:pt>
    <dgm:pt modelId="{0CC6513F-6E64-4BDD-B443-4A12FA236629}">
      <dgm:prSet custT="1"/>
      <dgm:spPr/>
      <dgm:t>
        <a:bodyPr/>
        <a:lstStyle/>
        <a:p>
          <a:r>
            <a:rPr lang="en-US" sz="2400" dirty="0">
              <a:latin typeface="Calisto MT" panose="02040603050505030304" pitchFamily="18" charset="0"/>
            </a:rPr>
            <a:t>Typo on </a:t>
          </a:r>
          <a:r>
            <a:rPr lang="en-US" sz="2400" dirty="0" err="1">
              <a:latin typeface="Calisto MT" panose="02040603050505030304" pitchFamily="18" charset="0"/>
            </a:rPr>
            <a:t>pg</a:t>
          </a:r>
          <a:r>
            <a:rPr lang="en-US" sz="2400" dirty="0">
              <a:latin typeface="Calisto MT" panose="02040603050505030304" pitchFamily="18" charset="0"/>
            </a:rPr>
            <a:t> 13 of Service Manual:  step 3 and 11 – God is italicized</a:t>
          </a:r>
        </a:p>
      </dgm:t>
    </dgm:pt>
    <dgm:pt modelId="{2749E1BE-12F4-48D7-B6AB-654DCB021EB3}" type="parTrans" cxnId="{7E8AFA71-72A1-410D-8884-94CCF25EFF22}">
      <dgm:prSet/>
      <dgm:spPr/>
      <dgm:t>
        <a:bodyPr/>
        <a:lstStyle/>
        <a:p>
          <a:endParaRPr lang="en-US"/>
        </a:p>
      </dgm:t>
    </dgm:pt>
    <dgm:pt modelId="{9852B2B3-7CEF-4DA7-B412-4C86CF76BD01}" type="sibTrans" cxnId="{7E8AFA71-72A1-410D-8884-94CCF25EFF22}">
      <dgm:prSet/>
      <dgm:spPr/>
      <dgm:t>
        <a:bodyPr/>
        <a:lstStyle/>
        <a:p>
          <a:endParaRPr lang="en-US"/>
        </a:p>
      </dgm:t>
    </dgm:pt>
    <dgm:pt modelId="{AA76F0D6-808D-4082-B766-FF8C0D3467E1}" type="pres">
      <dgm:prSet presAssocID="{CF46605A-35FB-4740-81FC-C5DF9A560DB9}" presName="linear" presStyleCnt="0">
        <dgm:presLayoutVars>
          <dgm:dir/>
          <dgm:animLvl val="lvl"/>
          <dgm:resizeHandles val="exact"/>
        </dgm:presLayoutVars>
      </dgm:prSet>
      <dgm:spPr/>
      <dgm:t>
        <a:bodyPr/>
        <a:lstStyle/>
        <a:p>
          <a:endParaRPr lang="en-CA"/>
        </a:p>
      </dgm:t>
    </dgm:pt>
    <dgm:pt modelId="{F0B5E4FD-3118-450C-BB7E-85FEE160040F}" type="pres">
      <dgm:prSet presAssocID="{3B8A2561-0A18-4DEB-BA1A-26C4CB590C73}" presName="parentLin" presStyleCnt="0"/>
      <dgm:spPr/>
    </dgm:pt>
    <dgm:pt modelId="{FE97C52D-E998-4E63-BF50-0E332F902D06}" type="pres">
      <dgm:prSet presAssocID="{3B8A2561-0A18-4DEB-BA1A-26C4CB590C73}" presName="parentLeftMargin" presStyleLbl="node1" presStyleIdx="0" presStyleCnt="3"/>
      <dgm:spPr/>
      <dgm:t>
        <a:bodyPr/>
        <a:lstStyle/>
        <a:p>
          <a:endParaRPr lang="en-CA"/>
        </a:p>
      </dgm:t>
    </dgm:pt>
    <dgm:pt modelId="{7A2C30C0-19EC-4174-BA28-70F859757272}" type="pres">
      <dgm:prSet presAssocID="{3B8A2561-0A18-4DEB-BA1A-26C4CB590C73}" presName="parentText" presStyleLbl="node1" presStyleIdx="0" presStyleCnt="3">
        <dgm:presLayoutVars>
          <dgm:chMax val="0"/>
          <dgm:bulletEnabled val="1"/>
        </dgm:presLayoutVars>
      </dgm:prSet>
      <dgm:spPr/>
      <dgm:t>
        <a:bodyPr/>
        <a:lstStyle/>
        <a:p>
          <a:endParaRPr lang="en-CA"/>
        </a:p>
      </dgm:t>
    </dgm:pt>
    <dgm:pt modelId="{1CBD2939-72FB-409F-8AD3-45A0BC1D4B46}" type="pres">
      <dgm:prSet presAssocID="{3B8A2561-0A18-4DEB-BA1A-26C4CB590C73}" presName="negativeSpace" presStyleCnt="0"/>
      <dgm:spPr/>
    </dgm:pt>
    <dgm:pt modelId="{0F05F8BE-28FB-4E07-ADE8-CA761CA78765}" type="pres">
      <dgm:prSet presAssocID="{3B8A2561-0A18-4DEB-BA1A-26C4CB590C73}" presName="childText" presStyleLbl="conFgAcc1" presStyleIdx="0" presStyleCnt="3" custLinFactNeighborX="343" custLinFactNeighborY="37927">
        <dgm:presLayoutVars>
          <dgm:bulletEnabled val="1"/>
        </dgm:presLayoutVars>
      </dgm:prSet>
      <dgm:spPr/>
      <dgm:t>
        <a:bodyPr/>
        <a:lstStyle/>
        <a:p>
          <a:endParaRPr lang="en-CA"/>
        </a:p>
      </dgm:t>
    </dgm:pt>
    <dgm:pt modelId="{96776F51-90A0-4D36-BCA6-F196741ACFD1}" type="pres">
      <dgm:prSet presAssocID="{2005FC88-9FC3-4C0B-827D-B552BDC6DC7C}" presName="spaceBetweenRectangles" presStyleCnt="0"/>
      <dgm:spPr/>
    </dgm:pt>
    <dgm:pt modelId="{F2197D2A-F4A7-4A93-AA9D-47FBC24264F7}" type="pres">
      <dgm:prSet presAssocID="{7F79B43E-3323-4007-AC7E-9E5CC956CC1C}" presName="parentLin" presStyleCnt="0"/>
      <dgm:spPr/>
    </dgm:pt>
    <dgm:pt modelId="{EF9DC31B-5F47-4133-810A-8244992C1512}" type="pres">
      <dgm:prSet presAssocID="{7F79B43E-3323-4007-AC7E-9E5CC956CC1C}" presName="parentLeftMargin" presStyleLbl="node1" presStyleIdx="0" presStyleCnt="3"/>
      <dgm:spPr/>
      <dgm:t>
        <a:bodyPr/>
        <a:lstStyle/>
        <a:p>
          <a:endParaRPr lang="en-CA"/>
        </a:p>
      </dgm:t>
    </dgm:pt>
    <dgm:pt modelId="{ACEFE2F6-99E5-4D4A-BD46-6F57F2898054}" type="pres">
      <dgm:prSet presAssocID="{7F79B43E-3323-4007-AC7E-9E5CC956CC1C}" presName="parentText" presStyleLbl="node1" presStyleIdx="1" presStyleCnt="3">
        <dgm:presLayoutVars>
          <dgm:chMax val="0"/>
          <dgm:bulletEnabled val="1"/>
        </dgm:presLayoutVars>
      </dgm:prSet>
      <dgm:spPr/>
      <dgm:t>
        <a:bodyPr/>
        <a:lstStyle/>
        <a:p>
          <a:endParaRPr lang="en-CA"/>
        </a:p>
      </dgm:t>
    </dgm:pt>
    <dgm:pt modelId="{ECEB7A3B-2BD0-4E65-9BAB-FB16295490DB}" type="pres">
      <dgm:prSet presAssocID="{7F79B43E-3323-4007-AC7E-9E5CC956CC1C}" presName="negativeSpace" presStyleCnt="0"/>
      <dgm:spPr/>
    </dgm:pt>
    <dgm:pt modelId="{8F271852-8987-40AA-85F3-C28290669EEA}" type="pres">
      <dgm:prSet presAssocID="{7F79B43E-3323-4007-AC7E-9E5CC956CC1C}" presName="childText" presStyleLbl="conFgAcc1" presStyleIdx="1" presStyleCnt="3">
        <dgm:presLayoutVars>
          <dgm:bulletEnabled val="1"/>
        </dgm:presLayoutVars>
      </dgm:prSet>
      <dgm:spPr/>
      <dgm:t>
        <a:bodyPr/>
        <a:lstStyle/>
        <a:p>
          <a:endParaRPr lang="en-CA"/>
        </a:p>
      </dgm:t>
    </dgm:pt>
    <dgm:pt modelId="{36A64CCA-76F0-4E85-BC79-1A77C453E2D1}" type="pres">
      <dgm:prSet presAssocID="{D83E3DF0-B422-4BDA-B868-6DD68D5821FF}" presName="spaceBetweenRectangles" presStyleCnt="0"/>
      <dgm:spPr/>
    </dgm:pt>
    <dgm:pt modelId="{98065996-9647-4AA6-B997-27B8EE9CD701}" type="pres">
      <dgm:prSet presAssocID="{C79A13CA-D186-462D-906B-F054229FCF78}" presName="parentLin" presStyleCnt="0"/>
      <dgm:spPr/>
    </dgm:pt>
    <dgm:pt modelId="{842B4607-B7EE-4B10-9D1D-81BADD503656}" type="pres">
      <dgm:prSet presAssocID="{C79A13CA-D186-462D-906B-F054229FCF78}" presName="parentLeftMargin" presStyleLbl="node1" presStyleIdx="1" presStyleCnt="3"/>
      <dgm:spPr/>
      <dgm:t>
        <a:bodyPr/>
        <a:lstStyle/>
        <a:p>
          <a:endParaRPr lang="en-CA"/>
        </a:p>
      </dgm:t>
    </dgm:pt>
    <dgm:pt modelId="{F404D95B-F49C-48B0-8AC4-73F942ABCACF}" type="pres">
      <dgm:prSet presAssocID="{C79A13CA-D186-462D-906B-F054229FCF78}" presName="parentText" presStyleLbl="node1" presStyleIdx="2" presStyleCnt="3" custScaleX="142857">
        <dgm:presLayoutVars>
          <dgm:chMax val="0"/>
          <dgm:bulletEnabled val="1"/>
        </dgm:presLayoutVars>
      </dgm:prSet>
      <dgm:spPr/>
      <dgm:t>
        <a:bodyPr/>
        <a:lstStyle/>
        <a:p>
          <a:endParaRPr lang="en-CA"/>
        </a:p>
      </dgm:t>
    </dgm:pt>
    <dgm:pt modelId="{69286E8C-5AC4-46F5-B070-27313828D3CB}" type="pres">
      <dgm:prSet presAssocID="{C79A13CA-D186-462D-906B-F054229FCF78}" presName="negativeSpace" presStyleCnt="0"/>
      <dgm:spPr/>
    </dgm:pt>
    <dgm:pt modelId="{66B30DAC-5D64-4C31-9273-FA079B3221A3}" type="pres">
      <dgm:prSet presAssocID="{C79A13CA-D186-462D-906B-F054229FCF78}" presName="childText" presStyleLbl="conFgAcc1" presStyleIdx="2" presStyleCnt="3">
        <dgm:presLayoutVars>
          <dgm:bulletEnabled val="1"/>
        </dgm:presLayoutVars>
      </dgm:prSet>
      <dgm:spPr/>
      <dgm:t>
        <a:bodyPr/>
        <a:lstStyle/>
        <a:p>
          <a:endParaRPr lang="en-CA"/>
        </a:p>
      </dgm:t>
    </dgm:pt>
  </dgm:ptLst>
  <dgm:cxnLst>
    <dgm:cxn modelId="{AA6CEA6A-FEC3-4A30-8530-F77AE8E9EAF7}" type="presOf" srcId="{7F79B43E-3323-4007-AC7E-9E5CC956CC1C}" destId="{ACEFE2F6-99E5-4D4A-BD46-6F57F2898054}" srcOrd="1" destOrd="0" presId="urn:microsoft.com/office/officeart/2005/8/layout/list1"/>
    <dgm:cxn modelId="{4C9F7FBB-87A4-42B1-9661-01AAA66AEFC6}" srcId="{CF46605A-35FB-4740-81FC-C5DF9A560DB9}" destId="{7F79B43E-3323-4007-AC7E-9E5CC956CC1C}" srcOrd="1" destOrd="0" parTransId="{9CA7748A-62D7-48B7-88D5-0FE279DE06D3}" sibTransId="{D83E3DF0-B422-4BDA-B868-6DD68D5821FF}"/>
    <dgm:cxn modelId="{4D2ADF0C-79C2-44D7-8799-D65CDBDB5A8E}" type="presOf" srcId="{3B8A2561-0A18-4DEB-BA1A-26C4CB590C73}" destId="{7A2C30C0-19EC-4174-BA28-70F859757272}" srcOrd="1" destOrd="0" presId="urn:microsoft.com/office/officeart/2005/8/layout/list1"/>
    <dgm:cxn modelId="{FAB56864-46EA-47F6-A2E5-3A7A677A249A}" srcId="{7F79B43E-3323-4007-AC7E-9E5CC956CC1C}" destId="{8CDD60C7-178B-49EE-8636-31234727936C}" srcOrd="0" destOrd="0" parTransId="{CD8448FF-BB63-4CAC-B0B8-DDD27E7F8CB9}" sibTransId="{72C462F7-C46A-4DB4-9E16-42B83124C5AE}"/>
    <dgm:cxn modelId="{C6646DEC-8E5F-4B44-A68C-254F3F13D977}" type="presOf" srcId="{C79A13CA-D186-462D-906B-F054229FCF78}" destId="{842B4607-B7EE-4B10-9D1D-81BADD503656}" srcOrd="0" destOrd="0" presId="urn:microsoft.com/office/officeart/2005/8/layout/list1"/>
    <dgm:cxn modelId="{979BF61F-22DE-4724-958D-725C3FECEF17}" srcId="{CF46605A-35FB-4740-81FC-C5DF9A560DB9}" destId="{3B8A2561-0A18-4DEB-BA1A-26C4CB590C73}" srcOrd="0" destOrd="0" parTransId="{C13103AE-BE44-4E04-BEEF-72A3C742F5C3}" sibTransId="{2005FC88-9FC3-4C0B-827D-B552BDC6DC7C}"/>
    <dgm:cxn modelId="{12D10E48-4266-4953-B7BD-058522AD4927}" type="presOf" srcId="{C88DDF21-3629-48AA-ACD0-CAEA9BF9E439}" destId="{66B30DAC-5D64-4C31-9273-FA079B3221A3}" srcOrd="0" destOrd="0" presId="urn:microsoft.com/office/officeart/2005/8/layout/list1"/>
    <dgm:cxn modelId="{A6F1D95D-34D5-462C-8812-CA0A6FCABC64}" type="presOf" srcId="{7F79B43E-3323-4007-AC7E-9E5CC956CC1C}" destId="{EF9DC31B-5F47-4133-810A-8244992C1512}" srcOrd="0" destOrd="0" presId="urn:microsoft.com/office/officeart/2005/8/layout/list1"/>
    <dgm:cxn modelId="{0A3D25C0-7421-4BB0-AB16-6A742D23C1CD}" type="presOf" srcId="{6ACB17FC-256B-4C7F-8013-74037D12398F}" destId="{8F271852-8987-40AA-85F3-C28290669EEA}" srcOrd="0" destOrd="1" presId="urn:microsoft.com/office/officeart/2005/8/layout/list1"/>
    <dgm:cxn modelId="{A09EB64C-AA2B-4891-94CC-586189006A63}" type="presOf" srcId="{CF46605A-35FB-4740-81FC-C5DF9A560DB9}" destId="{AA76F0D6-808D-4082-B766-FF8C0D3467E1}" srcOrd="0" destOrd="0" presId="urn:microsoft.com/office/officeart/2005/8/layout/list1"/>
    <dgm:cxn modelId="{6D23B69E-32C4-4968-B9F3-39EDDF9CE82F}" type="presOf" srcId="{C79A13CA-D186-462D-906B-F054229FCF78}" destId="{F404D95B-F49C-48B0-8AC4-73F942ABCACF}" srcOrd="1" destOrd="0" presId="urn:microsoft.com/office/officeart/2005/8/layout/list1"/>
    <dgm:cxn modelId="{A574F045-73F5-44AB-9C51-582DB7A77F3C}" type="presOf" srcId="{CFBD4C66-8548-4B45-926F-CAA2CE0DC5B0}" destId="{8F271852-8987-40AA-85F3-C28290669EEA}" srcOrd="0" destOrd="2" presId="urn:microsoft.com/office/officeart/2005/8/layout/list1"/>
    <dgm:cxn modelId="{3E763702-A427-4A6E-8893-DCF2F3D49FEA}" srcId="{CF46605A-35FB-4740-81FC-C5DF9A560DB9}" destId="{C79A13CA-D186-462D-906B-F054229FCF78}" srcOrd="2" destOrd="0" parTransId="{C60E39EA-4493-451F-8E44-C53C9E577AB1}" sibTransId="{1A9E04BD-CB56-4552-827A-B8D961A2E38C}"/>
    <dgm:cxn modelId="{B1EB57F6-702E-43A2-B45C-87C156031FC5}" srcId="{3B8A2561-0A18-4DEB-BA1A-26C4CB590C73}" destId="{9CB37F8F-1AF1-4A38-9814-C33908BDF142}" srcOrd="0" destOrd="0" parTransId="{FB00AEFA-6679-4C2D-8E5D-320015A6B6B6}" sibTransId="{08C71EE6-EF9F-4641-987A-BA9194D09AEC}"/>
    <dgm:cxn modelId="{A3C1D33B-1205-4A3D-ADC1-F1428CCF497B}" type="presOf" srcId="{3B8A2561-0A18-4DEB-BA1A-26C4CB590C73}" destId="{FE97C52D-E998-4E63-BF50-0E332F902D06}" srcOrd="0" destOrd="0" presId="urn:microsoft.com/office/officeart/2005/8/layout/list1"/>
    <dgm:cxn modelId="{4B6098D5-9839-4345-8956-9CABC7CF2F1F}" type="presOf" srcId="{8CDD60C7-178B-49EE-8636-31234727936C}" destId="{8F271852-8987-40AA-85F3-C28290669EEA}" srcOrd="0" destOrd="0" presId="urn:microsoft.com/office/officeart/2005/8/layout/list1"/>
    <dgm:cxn modelId="{2522BDBE-3D82-4965-94DE-0ABDE1CCC6F4}" srcId="{7F79B43E-3323-4007-AC7E-9E5CC956CC1C}" destId="{CFBD4C66-8548-4B45-926F-CAA2CE0DC5B0}" srcOrd="2" destOrd="0" parTransId="{D1D0982B-B0C9-4488-8DBF-09A0B718176E}" sibTransId="{AECCE7F2-2ABA-460E-A291-5C1DBAC1A418}"/>
    <dgm:cxn modelId="{1AD1211E-F84F-4F0B-A163-AE4CE97AC499}" type="presOf" srcId="{9CB37F8F-1AF1-4A38-9814-C33908BDF142}" destId="{0F05F8BE-28FB-4E07-ADE8-CA761CA78765}" srcOrd="0" destOrd="0" presId="urn:microsoft.com/office/officeart/2005/8/layout/list1"/>
    <dgm:cxn modelId="{34C498DC-A844-4494-BB45-FAE9AE6ACD29}" srcId="{7F79B43E-3323-4007-AC7E-9E5CC956CC1C}" destId="{2E7824DD-92CB-44AB-ABA9-DB222190EC33}" srcOrd="3" destOrd="0" parTransId="{D4868381-EC27-46C0-9F5C-21928082E9FC}" sibTransId="{A2578093-FAEE-48DD-9196-EC6D4A89F453}"/>
    <dgm:cxn modelId="{6A86B675-68F8-495A-A25A-4CA9645A257A}" srcId="{7F79B43E-3323-4007-AC7E-9E5CC956CC1C}" destId="{6ACB17FC-256B-4C7F-8013-74037D12398F}" srcOrd="1" destOrd="0" parTransId="{063BBC48-95FA-418E-8076-0E7BECD55310}" sibTransId="{688475F1-D8D6-44AA-BC3D-8C918E74CFB8}"/>
    <dgm:cxn modelId="{7E8AFA71-72A1-410D-8884-94CCF25EFF22}" srcId="{C79A13CA-D186-462D-906B-F054229FCF78}" destId="{0CC6513F-6E64-4BDD-B443-4A12FA236629}" srcOrd="1" destOrd="0" parTransId="{2749E1BE-12F4-48D7-B6AB-654DCB021EB3}" sibTransId="{9852B2B3-7CEF-4DA7-B412-4C86CF76BD01}"/>
    <dgm:cxn modelId="{1CF43FD3-8BCB-432B-A32F-4B3F7BBFD524}" srcId="{C79A13CA-D186-462D-906B-F054229FCF78}" destId="{C88DDF21-3629-48AA-ACD0-CAEA9BF9E439}" srcOrd="0" destOrd="0" parTransId="{158E13E1-F187-4FD5-B1CE-73767D29D2A4}" sibTransId="{353FE3EA-0A01-4229-93A4-4E5CCD404845}"/>
    <dgm:cxn modelId="{B1C6FD81-97F5-4E05-870F-27FBF924865C}" type="presOf" srcId="{0CC6513F-6E64-4BDD-B443-4A12FA236629}" destId="{66B30DAC-5D64-4C31-9273-FA079B3221A3}" srcOrd="0" destOrd="1" presId="urn:microsoft.com/office/officeart/2005/8/layout/list1"/>
    <dgm:cxn modelId="{C6DEA2CF-B407-4319-9D69-F54FBC7D9D60}" type="presOf" srcId="{2E7824DD-92CB-44AB-ABA9-DB222190EC33}" destId="{8F271852-8987-40AA-85F3-C28290669EEA}" srcOrd="0" destOrd="3" presId="urn:microsoft.com/office/officeart/2005/8/layout/list1"/>
    <dgm:cxn modelId="{0A11D61B-4D6F-46A2-AA2F-2A877D0CC04E}" type="presParOf" srcId="{AA76F0D6-808D-4082-B766-FF8C0D3467E1}" destId="{F0B5E4FD-3118-450C-BB7E-85FEE160040F}" srcOrd="0" destOrd="0" presId="urn:microsoft.com/office/officeart/2005/8/layout/list1"/>
    <dgm:cxn modelId="{161D9444-8257-4B56-8A17-DA03092D76D1}" type="presParOf" srcId="{F0B5E4FD-3118-450C-BB7E-85FEE160040F}" destId="{FE97C52D-E998-4E63-BF50-0E332F902D06}" srcOrd="0" destOrd="0" presId="urn:microsoft.com/office/officeart/2005/8/layout/list1"/>
    <dgm:cxn modelId="{4C99103B-CFAF-4C87-95E7-A340E16624EC}" type="presParOf" srcId="{F0B5E4FD-3118-450C-BB7E-85FEE160040F}" destId="{7A2C30C0-19EC-4174-BA28-70F859757272}" srcOrd="1" destOrd="0" presId="urn:microsoft.com/office/officeart/2005/8/layout/list1"/>
    <dgm:cxn modelId="{4EF8A81F-0C1B-409D-B1EA-FA9689DBFBAB}" type="presParOf" srcId="{AA76F0D6-808D-4082-B766-FF8C0D3467E1}" destId="{1CBD2939-72FB-409F-8AD3-45A0BC1D4B46}" srcOrd="1" destOrd="0" presId="urn:microsoft.com/office/officeart/2005/8/layout/list1"/>
    <dgm:cxn modelId="{6333DCF3-741B-404F-B5A3-448A111FA2EC}" type="presParOf" srcId="{AA76F0D6-808D-4082-B766-FF8C0D3467E1}" destId="{0F05F8BE-28FB-4E07-ADE8-CA761CA78765}" srcOrd="2" destOrd="0" presId="urn:microsoft.com/office/officeart/2005/8/layout/list1"/>
    <dgm:cxn modelId="{BA4659E1-8411-4A96-B298-CD3124BB60CA}" type="presParOf" srcId="{AA76F0D6-808D-4082-B766-FF8C0D3467E1}" destId="{96776F51-90A0-4D36-BCA6-F196741ACFD1}" srcOrd="3" destOrd="0" presId="urn:microsoft.com/office/officeart/2005/8/layout/list1"/>
    <dgm:cxn modelId="{653D8C56-043D-4F35-975D-161D570C3367}" type="presParOf" srcId="{AA76F0D6-808D-4082-B766-FF8C0D3467E1}" destId="{F2197D2A-F4A7-4A93-AA9D-47FBC24264F7}" srcOrd="4" destOrd="0" presId="urn:microsoft.com/office/officeart/2005/8/layout/list1"/>
    <dgm:cxn modelId="{49E9EE9F-C5B0-4CF5-B120-756563D9779B}" type="presParOf" srcId="{F2197D2A-F4A7-4A93-AA9D-47FBC24264F7}" destId="{EF9DC31B-5F47-4133-810A-8244992C1512}" srcOrd="0" destOrd="0" presId="urn:microsoft.com/office/officeart/2005/8/layout/list1"/>
    <dgm:cxn modelId="{87488767-EE94-4F8A-8D41-CF99E7DF345A}" type="presParOf" srcId="{F2197D2A-F4A7-4A93-AA9D-47FBC24264F7}" destId="{ACEFE2F6-99E5-4D4A-BD46-6F57F2898054}" srcOrd="1" destOrd="0" presId="urn:microsoft.com/office/officeart/2005/8/layout/list1"/>
    <dgm:cxn modelId="{D4790948-DD49-4A4B-9B00-8D26BF72B562}" type="presParOf" srcId="{AA76F0D6-808D-4082-B766-FF8C0D3467E1}" destId="{ECEB7A3B-2BD0-4E65-9BAB-FB16295490DB}" srcOrd="5" destOrd="0" presId="urn:microsoft.com/office/officeart/2005/8/layout/list1"/>
    <dgm:cxn modelId="{11A31CC6-F098-426C-BF02-E919F812F34F}" type="presParOf" srcId="{AA76F0D6-808D-4082-B766-FF8C0D3467E1}" destId="{8F271852-8987-40AA-85F3-C28290669EEA}" srcOrd="6" destOrd="0" presId="urn:microsoft.com/office/officeart/2005/8/layout/list1"/>
    <dgm:cxn modelId="{8B3BEA07-4DCC-4679-A721-66FE0FD8B9B0}" type="presParOf" srcId="{AA76F0D6-808D-4082-B766-FF8C0D3467E1}" destId="{36A64CCA-76F0-4E85-BC79-1A77C453E2D1}" srcOrd="7" destOrd="0" presId="urn:microsoft.com/office/officeart/2005/8/layout/list1"/>
    <dgm:cxn modelId="{EBEBB8A0-8FCB-4945-B2BB-83310A2FB6B7}" type="presParOf" srcId="{AA76F0D6-808D-4082-B766-FF8C0D3467E1}" destId="{98065996-9647-4AA6-B997-27B8EE9CD701}" srcOrd="8" destOrd="0" presId="urn:microsoft.com/office/officeart/2005/8/layout/list1"/>
    <dgm:cxn modelId="{500B4230-21DA-411F-B186-FAF0A5240946}" type="presParOf" srcId="{98065996-9647-4AA6-B997-27B8EE9CD701}" destId="{842B4607-B7EE-4B10-9D1D-81BADD503656}" srcOrd="0" destOrd="0" presId="urn:microsoft.com/office/officeart/2005/8/layout/list1"/>
    <dgm:cxn modelId="{9DF20B8B-8588-45C9-B80C-FBF9E4E8E718}" type="presParOf" srcId="{98065996-9647-4AA6-B997-27B8EE9CD701}" destId="{F404D95B-F49C-48B0-8AC4-73F942ABCACF}" srcOrd="1" destOrd="0" presId="urn:microsoft.com/office/officeart/2005/8/layout/list1"/>
    <dgm:cxn modelId="{D0DAFB88-3D6E-4381-A312-3F2417B5BD27}" type="presParOf" srcId="{AA76F0D6-808D-4082-B766-FF8C0D3467E1}" destId="{69286E8C-5AC4-46F5-B070-27313828D3CB}" srcOrd="9" destOrd="0" presId="urn:microsoft.com/office/officeart/2005/8/layout/list1"/>
    <dgm:cxn modelId="{CB50EE64-82A1-4EBB-B7BA-9D651014489A}" type="presParOf" srcId="{AA76F0D6-808D-4082-B766-FF8C0D3467E1}" destId="{66B30DAC-5D64-4C31-9273-FA079B3221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BC6703-15D7-42B6-B785-D384AE0F914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6A71936F-D237-43D1-B813-74C3B8F0AE65}">
      <dgm:prSet/>
      <dgm:spPr/>
      <dgm:t>
        <a:bodyPr/>
        <a:lstStyle/>
        <a:p>
          <a:r>
            <a:rPr lang="en-US" b="1" dirty="0">
              <a:solidFill>
                <a:schemeClr val="tx1"/>
              </a:solidFill>
              <a:highlight>
                <a:srgbClr val="FFFF00"/>
              </a:highlight>
              <a:latin typeface="Calisto MT" panose="02040603050505030304" pitchFamily="18" charset="0"/>
            </a:rPr>
            <a:t>Literature – Tom</a:t>
          </a:r>
        </a:p>
      </dgm:t>
    </dgm:pt>
    <dgm:pt modelId="{A9EC1A5A-4A03-45FF-BF24-6A4662417E32}" type="parTrans" cxnId="{7EB0B301-06A2-4DCC-B2BD-F0D677E3BB5F}">
      <dgm:prSet/>
      <dgm:spPr/>
      <dgm:t>
        <a:bodyPr/>
        <a:lstStyle/>
        <a:p>
          <a:endParaRPr lang="en-US"/>
        </a:p>
      </dgm:t>
    </dgm:pt>
    <dgm:pt modelId="{D350BD2E-45C5-415B-BD3C-436C3945E4AF}" type="sibTrans" cxnId="{7EB0B301-06A2-4DCC-B2BD-F0D677E3BB5F}">
      <dgm:prSet/>
      <dgm:spPr/>
      <dgm:t>
        <a:bodyPr/>
        <a:lstStyle/>
        <a:p>
          <a:endParaRPr lang="en-US"/>
        </a:p>
      </dgm:t>
    </dgm:pt>
    <dgm:pt modelId="{5440171F-EC4D-4E8A-B731-27AB94B8E512}">
      <dgm:prSet/>
      <dgm:spPr/>
      <dgm:t>
        <a:bodyPr/>
        <a:lstStyle/>
        <a:p>
          <a:r>
            <a:rPr lang="en-US" dirty="0">
              <a:latin typeface="Calisto MT" panose="02040603050505030304" pitchFamily="18" charset="0"/>
            </a:rPr>
            <a:t>New book – will ship July 5</a:t>
          </a:r>
        </a:p>
      </dgm:t>
    </dgm:pt>
    <dgm:pt modelId="{25A6A0F2-2165-4B53-9517-233794A31A0F}" type="parTrans" cxnId="{09655041-3D6C-4FC7-825B-D868E296160E}">
      <dgm:prSet/>
      <dgm:spPr/>
      <dgm:t>
        <a:bodyPr/>
        <a:lstStyle/>
        <a:p>
          <a:endParaRPr lang="en-US"/>
        </a:p>
      </dgm:t>
    </dgm:pt>
    <dgm:pt modelId="{70903973-55F8-4DC7-A427-F4505B575982}" type="sibTrans" cxnId="{09655041-3D6C-4FC7-825B-D868E296160E}">
      <dgm:prSet/>
      <dgm:spPr/>
      <dgm:t>
        <a:bodyPr/>
        <a:lstStyle/>
        <a:p>
          <a:endParaRPr lang="en-US"/>
        </a:p>
      </dgm:t>
    </dgm:pt>
    <dgm:pt modelId="{78857E8C-38F3-4313-8939-16F2A98DF864}">
      <dgm:prSet/>
      <dgm:spPr/>
      <dgm:t>
        <a:bodyPr/>
        <a:lstStyle/>
        <a:p>
          <a:r>
            <a:rPr lang="en-US" dirty="0">
              <a:latin typeface="Calisto MT" panose="02040603050505030304" pitchFamily="18" charset="0"/>
            </a:rPr>
            <a:t>Alateen bookmark is being translated</a:t>
          </a:r>
        </a:p>
      </dgm:t>
    </dgm:pt>
    <dgm:pt modelId="{0F74E2EC-B7AE-4A31-88B0-1AE68A9AF18E}" type="parTrans" cxnId="{D14ECEE6-42D6-4A36-9094-EEB6FAE0D8FB}">
      <dgm:prSet/>
      <dgm:spPr/>
      <dgm:t>
        <a:bodyPr/>
        <a:lstStyle/>
        <a:p>
          <a:endParaRPr lang="en-US"/>
        </a:p>
      </dgm:t>
    </dgm:pt>
    <dgm:pt modelId="{1B8279D1-3E40-4540-A2DD-CD73056C0492}" type="sibTrans" cxnId="{D14ECEE6-42D6-4A36-9094-EEB6FAE0D8FB}">
      <dgm:prSet/>
      <dgm:spPr/>
      <dgm:t>
        <a:bodyPr/>
        <a:lstStyle/>
        <a:p>
          <a:endParaRPr lang="en-US"/>
        </a:p>
      </dgm:t>
    </dgm:pt>
    <dgm:pt modelId="{CBD97823-0265-4A88-A22C-D4D7F4C69563}">
      <dgm:prSet/>
      <dgm:spPr/>
      <dgm:t>
        <a:bodyPr/>
        <a:lstStyle/>
        <a:p>
          <a:r>
            <a:rPr lang="en-US" dirty="0">
              <a:latin typeface="Calisto MT" panose="02040603050505030304" pitchFamily="18" charset="0"/>
            </a:rPr>
            <a:t>1</a:t>
          </a:r>
          <a:r>
            <a:rPr lang="en-US" baseline="30000" dirty="0">
              <a:latin typeface="Calisto MT" panose="02040603050505030304" pitchFamily="18" charset="0"/>
            </a:rPr>
            <a:t>st</a:t>
          </a:r>
          <a:r>
            <a:rPr lang="en-US" dirty="0">
              <a:latin typeface="Calisto MT" panose="02040603050505030304" pitchFamily="18" charset="0"/>
            </a:rPr>
            <a:t> draft of Gems Booklet from the Dilemma of the Alcoholic Marriage</a:t>
          </a:r>
        </a:p>
      </dgm:t>
    </dgm:pt>
    <dgm:pt modelId="{21B4137C-1788-44FF-B483-90905869BC91}" type="parTrans" cxnId="{20272B35-1756-4CC8-8F49-C52C1522938C}">
      <dgm:prSet/>
      <dgm:spPr/>
      <dgm:t>
        <a:bodyPr/>
        <a:lstStyle/>
        <a:p>
          <a:endParaRPr lang="en-US"/>
        </a:p>
      </dgm:t>
    </dgm:pt>
    <dgm:pt modelId="{430A98EB-5B6F-43C8-B829-AC56D88E3CE1}" type="sibTrans" cxnId="{20272B35-1756-4CC8-8F49-C52C1522938C}">
      <dgm:prSet/>
      <dgm:spPr/>
      <dgm:t>
        <a:bodyPr/>
        <a:lstStyle/>
        <a:p>
          <a:endParaRPr lang="en-US"/>
        </a:p>
      </dgm:t>
    </dgm:pt>
    <dgm:pt modelId="{00CF48D5-763F-43E5-A98A-3A102B47D5D2}">
      <dgm:prSet/>
      <dgm:spPr/>
      <dgm:t>
        <a:bodyPr/>
        <a:lstStyle/>
        <a:p>
          <a:r>
            <a:rPr lang="en-US" dirty="0">
              <a:latin typeface="Calisto MT" panose="02040603050505030304" pitchFamily="18" charset="0"/>
            </a:rPr>
            <a:t>Forum – 19,052 subscriptions!!</a:t>
          </a:r>
        </a:p>
      </dgm:t>
    </dgm:pt>
    <dgm:pt modelId="{7CC222B4-6CB4-4A62-B4A9-D08797580E63}" type="parTrans" cxnId="{04EC2C69-4B14-4C4D-8C65-E5E80F45D51D}">
      <dgm:prSet/>
      <dgm:spPr/>
      <dgm:t>
        <a:bodyPr/>
        <a:lstStyle/>
        <a:p>
          <a:endParaRPr lang="en-US"/>
        </a:p>
      </dgm:t>
    </dgm:pt>
    <dgm:pt modelId="{8713C05C-70A9-4822-9E41-7AB9193DEA11}" type="sibTrans" cxnId="{04EC2C69-4B14-4C4D-8C65-E5E80F45D51D}">
      <dgm:prSet/>
      <dgm:spPr/>
      <dgm:t>
        <a:bodyPr/>
        <a:lstStyle/>
        <a:p>
          <a:endParaRPr lang="en-US"/>
        </a:p>
      </dgm:t>
    </dgm:pt>
    <dgm:pt modelId="{290EEE69-A91B-4527-8AD6-D0BE2C47D508}">
      <dgm:prSet/>
      <dgm:spPr/>
      <dgm:t>
        <a:bodyPr/>
        <a:lstStyle/>
        <a:p>
          <a:r>
            <a:rPr lang="en-US" b="1" dirty="0">
              <a:solidFill>
                <a:schemeClr val="tx1"/>
              </a:solidFill>
              <a:highlight>
                <a:srgbClr val="C0C0C0"/>
              </a:highlight>
              <a:latin typeface="Calisto MT" panose="02040603050505030304" pitchFamily="18" charset="0"/>
            </a:rPr>
            <a:t>International Structures - Tanya</a:t>
          </a:r>
        </a:p>
      </dgm:t>
    </dgm:pt>
    <dgm:pt modelId="{FB4AEDA5-A8CA-49D5-8A0F-8113215FB454}" type="parTrans" cxnId="{384F00E1-DB5A-4396-8836-6827C337CF53}">
      <dgm:prSet/>
      <dgm:spPr/>
      <dgm:t>
        <a:bodyPr/>
        <a:lstStyle/>
        <a:p>
          <a:endParaRPr lang="en-US"/>
        </a:p>
      </dgm:t>
    </dgm:pt>
    <dgm:pt modelId="{E8E35406-2AF2-4953-96E7-934A88B2FED6}" type="sibTrans" cxnId="{384F00E1-DB5A-4396-8836-6827C337CF53}">
      <dgm:prSet/>
      <dgm:spPr/>
      <dgm:t>
        <a:bodyPr/>
        <a:lstStyle/>
        <a:p>
          <a:endParaRPr lang="en-US"/>
        </a:p>
      </dgm:t>
    </dgm:pt>
    <dgm:pt modelId="{F061C726-6649-4ED2-8B32-6BA6D10B862D}">
      <dgm:prSet/>
      <dgm:spPr/>
      <dgm:t>
        <a:bodyPr/>
        <a:lstStyle/>
        <a:p>
          <a:r>
            <a:rPr lang="en-US" dirty="0">
              <a:latin typeface="Calisto MT" panose="02040603050505030304" pitchFamily="18" charset="0"/>
            </a:rPr>
            <a:t>IAGSM</a:t>
          </a:r>
        </a:p>
      </dgm:t>
    </dgm:pt>
    <dgm:pt modelId="{D14CF048-573D-45E5-B1F1-FE857BB01256}" type="parTrans" cxnId="{DE1D7E99-F4F0-4918-91E8-8979956EE96E}">
      <dgm:prSet/>
      <dgm:spPr/>
      <dgm:t>
        <a:bodyPr/>
        <a:lstStyle/>
        <a:p>
          <a:endParaRPr lang="en-US"/>
        </a:p>
      </dgm:t>
    </dgm:pt>
    <dgm:pt modelId="{047A8937-9520-4270-819F-1210E0AF7725}" type="sibTrans" cxnId="{DE1D7E99-F4F0-4918-91E8-8979956EE96E}">
      <dgm:prSet/>
      <dgm:spPr/>
      <dgm:t>
        <a:bodyPr/>
        <a:lstStyle/>
        <a:p>
          <a:endParaRPr lang="en-US"/>
        </a:p>
      </dgm:t>
    </dgm:pt>
    <dgm:pt modelId="{70502603-AB67-4EDC-A116-7299A8150F9C}">
      <dgm:prSet/>
      <dgm:spPr/>
      <dgm:t>
        <a:bodyPr/>
        <a:lstStyle/>
        <a:p>
          <a:r>
            <a:rPr lang="en-US" dirty="0">
              <a:latin typeface="Calisto MT" panose="02040603050505030304" pitchFamily="18" charset="0"/>
            </a:rPr>
            <a:t>Meet regularly</a:t>
          </a:r>
        </a:p>
      </dgm:t>
    </dgm:pt>
    <dgm:pt modelId="{630F12F8-CE14-49D9-A1F7-D71E4714F7CA}" type="parTrans" cxnId="{30C4AD5E-4318-4E4E-B22A-DE441EE446F8}">
      <dgm:prSet/>
      <dgm:spPr/>
      <dgm:t>
        <a:bodyPr/>
        <a:lstStyle/>
        <a:p>
          <a:endParaRPr lang="en-US"/>
        </a:p>
      </dgm:t>
    </dgm:pt>
    <dgm:pt modelId="{96673ACD-F8E0-4331-817F-C94C292233B9}" type="sibTrans" cxnId="{30C4AD5E-4318-4E4E-B22A-DE441EE446F8}">
      <dgm:prSet/>
      <dgm:spPr/>
      <dgm:t>
        <a:bodyPr/>
        <a:lstStyle/>
        <a:p>
          <a:endParaRPr lang="en-US"/>
        </a:p>
      </dgm:t>
    </dgm:pt>
    <dgm:pt modelId="{E05A00B3-0193-4236-A301-001D327F2FBE}">
      <dgm:prSet/>
      <dgm:spPr/>
      <dgm:t>
        <a:bodyPr/>
        <a:lstStyle/>
        <a:p>
          <a:r>
            <a:rPr lang="en-US" dirty="0">
              <a:latin typeface="Calisto MT" panose="02040603050505030304" pitchFamily="18" charset="0"/>
            </a:rPr>
            <a:t>Town Hall Meetings</a:t>
          </a:r>
        </a:p>
      </dgm:t>
    </dgm:pt>
    <dgm:pt modelId="{47519FFA-D202-4E14-BA45-0DB2352EFF1A}" type="parTrans" cxnId="{E5AFE740-0ABC-459F-8A7B-8D32B51D72CD}">
      <dgm:prSet/>
      <dgm:spPr/>
      <dgm:t>
        <a:bodyPr/>
        <a:lstStyle/>
        <a:p>
          <a:endParaRPr lang="en-US"/>
        </a:p>
      </dgm:t>
    </dgm:pt>
    <dgm:pt modelId="{C31D8AE4-3FF7-412C-838D-1DCA74CCF6DD}" type="sibTrans" cxnId="{E5AFE740-0ABC-459F-8A7B-8D32B51D72CD}">
      <dgm:prSet/>
      <dgm:spPr/>
      <dgm:t>
        <a:bodyPr/>
        <a:lstStyle/>
        <a:p>
          <a:endParaRPr lang="en-US"/>
        </a:p>
      </dgm:t>
    </dgm:pt>
    <dgm:pt modelId="{5291DA4F-3B03-411D-BEEA-34FEFC4F3CEA}" type="pres">
      <dgm:prSet presAssocID="{A1BC6703-15D7-42B6-B785-D384AE0F9146}" presName="linear" presStyleCnt="0">
        <dgm:presLayoutVars>
          <dgm:dir/>
          <dgm:animLvl val="lvl"/>
          <dgm:resizeHandles val="exact"/>
        </dgm:presLayoutVars>
      </dgm:prSet>
      <dgm:spPr/>
      <dgm:t>
        <a:bodyPr/>
        <a:lstStyle/>
        <a:p>
          <a:endParaRPr lang="en-CA"/>
        </a:p>
      </dgm:t>
    </dgm:pt>
    <dgm:pt modelId="{914F5E7A-46FD-4B0C-85D5-FE36F00F81BC}" type="pres">
      <dgm:prSet presAssocID="{6A71936F-D237-43D1-B813-74C3B8F0AE65}" presName="parentLin" presStyleCnt="0"/>
      <dgm:spPr/>
    </dgm:pt>
    <dgm:pt modelId="{966FE1AF-6BC3-4478-B65C-EF5E928E559B}" type="pres">
      <dgm:prSet presAssocID="{6A71936F-D237-43D1-B813-74C3B8F0AE65}" presName="parentLeftMargin" presStyleLbl="node1" presStyleIdx="0" presStyleCnt="2"/>
      <dgm:spPr/>
      <dgm:t>
        <a:bodyPr/>
        <a:lstStyle/>
        <a:p>
          <a:endParaRPr lang="en-CA"/>
        </a:p>
      </dgm:t>
    </dgm:pt>
    <dgm:pt modelId="{1E66D992-7DED-4D87-BD2C-6BA6928A5571}" type="pres">
      <dgm:prSet presAssocID="{6A71936F-D237-43D1-B813-74C3B8F0AE65}" presName="parentText" presStyleLbl="node1" presStyleIdx="0" presStyleCnt="2">
        <dgm:presLayoutVars>
          <dgm:chMax val="0"/>
          <dgm:bulletEnabled val="1"/>
        </dgm:presLayoutVars>
      </dgm:prSet>
      <dgm:spPr/>
      <dgm:t>
        <a:bodyPr/>
        <a:lstStyle/>
        <a:p>
          <a:endParaRPr lang="en-CA"/>
        </a:p>
      </dgm:t>
    </dgm:pt>
    <dgm:pt modelId="{63DF7A1B-FC73-49C7-9339-7CDF65326329}" type="pres">
      <dgm:prSet presAssocID="{6A71936F-D237-43D1-B813-74C3B8F0AE65}" presName="negativeSpace" presStyleCnt="0"/>
      <dgm:spPr/>
    </dgm:pt>
    <dgm:pt modelId="{448BE3A5-F23C-4CF8-AB5A-3616E07AE124}" type="pres">
      <dgm:prSet presAssocID="{6A71936F-D237-43D1-B813-74C3B8F0AE65}" presName="childText" presStyleLbl="conFgAcc1" presStyleIdx="0" presStyleCnt="2">
        <dgm:presLayoutVars>
          <dgm:bulletEnabled val="1"/>
        </dgm:presLayoutVars>
      </dgm:prSet>
      <dgm:spPr/>
      <dgm:t>
        <a:bodyPr/>
        <a:lstStyle/>
        <a:p>
          <a:endParaRPr lang="en-CA"/>
        </a:p>
      </dgm:t>
    </dgm:pt>
    <dgm:pt modelId="{26D95C73-6F68-4478-B4CD-33E02ECEFED5}" type="pres">
      <dgm:prSet presAssocID="{D350BD2E-45C5-415B-BD3C-436C3945E4AF}" presName="spaceBetweenRectangles" presStyleCnt="0"/>
      <dgm:spPr/>
    </dgm:pt>
    <dgm:pt modelId="{D46C5E66-9051-43BE-AE9D-BC9C9A746A38}" type="pres">
      <dgm:prSet presAssocID="{290EEE69-A91B-4527-8AD6-D0BE2C47D508}" presName="parentLin" presStyleCnt="0"/>
      <dgm:spPr/>
    </dgm:pt>
    <dgm:pt modelId="{A42B589D-DA6F-4E60-82A7-99342820D28E}" type="pres">
      <dgm:prSet presAssocID="{290EEE69-A91B-4527-8AD6-D0BE2C47D508}" presName="parentLeftMargin" presStyleLbl="node1" presStyleIdx="0" presStyleCnt="2"/>
      <dgm:spPr/>
      <dgm:t>
        <a:bodyPr/>
        <a:lstStyle/>
        <a:p>
          <a:endParaRPr lang="en-CA"/>
        </a:p>
      </dgm:t>
    </dgm:pt>
    <dgm:pt modelId="{E17A428F-DC2C-483B-882E-45E2339BD402}" type="pres">
      <dgm:prSet presAssocID="{290EEE69-A91B-4527-8AD6-D0BE2C47D508}" presName="parentText" presStyleLbl="node1" presStyleIdx="1" presStyleCnt="2" custScaleX="142857">
        <dgm:presLayoutVars>
          <dgm:chMax val="0"/>
          <dgm:bulletEnabled val="1"/>
        </dgm:presLayoutVars>
      </dgm:prSet>
      <dgm:spPr/>
      <dgm:t>
        <a:bodyPr/>
        <a:lstStyle/>
        <a:p>
          <a:endParaRPr lang="en-CA"/>
        </a:p>
      </dgm:t>
    </dgm:pt>
    <dgm:pt modelId="{DA54D946-F783-4764-80F1-922482255B47}" type="pres">
      <dgm:prSet presAssocID="{290EEE69-A91B-4527-8AD6-D0BE2C47D508}" presName="negativeSpace" presStyleCnt="0"/>
      <dgm:spPr/>
    </dgm:pt>
    <dgm:pt modelId="{80FD2461-BECC-4169-9F05-5BD3E5B9FF41}" type="pres">
      <dgm:prSet presAssocID="{290EEE69-A91B-4527-8AD6-D0BE2C47D508}" presName="childText" presStyleLbl="conFgAcc1" presStyleIdx="1" presStyleCnt="2" custLinFactNeighborX="-177" custLinFactNeighborY="-43684">
        <dgm:presLayoutVars>
          <dgm:bulletEnabled val="1"/>
        </dgm:presLayoutVars>
      </dgm:prSet>
      <dgm:spPr/>
      <dgm:t>
        <a:bodyPr/>
        <a:lstStyle/>
        <a:p>
          <a:endParaRPr lang="en-CA"/>
        </a:p>
      </dgm:t>
    </dgm:pt>
  </dgm:ptLst>
  <dgm:cxnLst>
    <dgm:cxn modelId="{7C66E387-F47F-43D9-90EA-2546A3716429}" type="presOf" srcId="{290EEE69-A91B-4527-8AD6-D0BE2C47D508}" destId="{A42B589D-DA6F-4E60-82A7-99342820D28E}" srcOrd="0" destOrd="0" presId="urn:microsoft.com/office/officeart/2005/8/layout/list1"/>
    <dgm:cxn modelId="{DE1D7E99-F4F0-4918-91E8-8979956EE96E}" srcId="{290EEE69-A91B-4527-8AD6-D0BE2C47D508}" destId="{F061C726-6649-4ED2-8B32-6BA6D10B862D}" srcOrd="0" destOrd="0" parTransId="{D14CF048-573D-45E5-B1F1-FE857BB01256}" sibTransId="{047A8937-9520-4270-819F-1210E0AF7725}"/>
    <dgm:cxn modelId="{D14ECEE6-42D6-4A36-9094-EEB6FAE0D8FB}" srcId="{6A71936F-D237-43D1-B813-74C3B8F0AE65}" destId="{78857E8C-38F3-4313-8939-16F2A98DF864}" srcOrd="1" destOrd="0" parTransId="{0F74E2EC-B7AE-4A31-88B0-1AE68A9AF18E}" sibTransId="{1B8279D1-3E40-4540-A2DD-CD73056C0492}"/>
    <dgm:cxn modelId="{384F00E1-DB5A-4396-8836-6827C337CF53}" srcId="{A1BC6703-15D7-42B6-B785-D384AE0F9146}" destId="{290EEE69-A91B-4527-8AD6-D0BE2C47D508}" srcOrd="1" destOrd="0" parTransId="{FB4AEDA5-A8CA-49D5-8A0F-8113215FB454}" sibTransId="{E8E35406-2AF2-4953-96E7-934A88B2FED6}"/>
    <dgm:cxn modelId="{A7735745-24DA-456D-9EDB-A188FA005B15}" type="presOf" srcId="{78857E8C-38F3-4313-8939-16F2A98DF864}" destId="{448BE3A5-F23C-4CF8-AB5A-3616E07AE124}" srcOrd="0" destOrd="1" presId="urn:microsoft.com/office/officeart/2005/8/layout/list1"/>
    <dgm:cxn modelId="{CD921D86-56DB-4958-AA3F-5528E7B97D9D}" type="presOf" srcId="{290EEE69-A91B-4527-8AD6-D0BE2C47D508}" destId="{E17A428F-DC2C-483B-882E-45E2339BD402}" srcOrd="1" destOrd="0" presId="urn:microsoft.com/office/officeart/2005/8/layout/list1"/>
    <dgm:cxn modelId="{70AB8390-ECF0-4D68-9327-4E1DB0F6D2F1}" type="presOf" srcId="{F061C726-6649-4ED2-8B32-6BA6D10B862D}" destId="{80FD2461-BECC-4169-9F05-5BD3E5B9FF41}" srcOrd="0" destOrd="0" presId="urn:microsoft.com/office/officeart/2005/8/layout/list1"/>
    <dgm:cxn modelId="{E5AFE740-0ABC-459F-8A7B-8D32B51D72CD}" srcId="{290EEE69-A91B-4527-8AD6-D0BE2C47D508}" destId="{E05A00B3-0193-4236-A301-001D327F2FBE}" srcOrd="2" destOrd="0" parTransId="{47519FFA-D202-4E14-BA45-0DB2352EFF1A}" sibTransId="{C31D8AE4-3FF7-412C-838D-1DCA74CCF6DD}"/>
    <dgm:cxn modelId="{30C4AD5E-4318-4E4E-B22A-DE441EE446F8}" srcId="{290EEE69-A91B-4527-8AD6-D0BE2C47D508}" destId="{70502603-AB67-4EDC-A116-7299A8150F9C}" srcOrd="1" destOrd="0" parTransId="{630F12F8-CE14-49D9-A1F7-D71E4714F7CA}" sibTransId="{96673ACD-F8E0-4331-817F-C94C292233B9}"/>
    <dgm:cxn modelId="{40B80CFA-3EAF-4504-A8C3-DD8AC5F2B3E2}" type="presOf" srcId="{6A71936F-D237-43D1-B813-74C3B8F0AE65}" destId="{966FE1AF-6BC3-4478-B65C-EF5E928E559B}" srcOrd="0" destOrd="0" presId="urn:microsoft.com/office/officeart/2005/8/layout/list1"/>
    <dgm:cxn modelId="{6D7AB422-71C3-4776-88E8-B62625BE0298}" type="presOf" srcId="{A1BC6703-15D7-42B6-B785-D384AE0F9146}" destId="{5291DA4F-3B03-411D-BEEA-34FEFC4F3CEA}" srcOrd="0" destOrd="0" presId="urn:microsoft.com/office/officeart/2005/8/layout/list1"/>
    <dgm:cxn modelId="{09655041-3D6C-4FC7-825B-D868E296160E}" srcId="{6A71936F-D237-43D1-B813-74C3B8F0AE65}" destId="{5440171F-EC4D-4E8A-B731-27AB94B8E512}" srcOrd="0" destOrd="0" parTransId="{25A6A0F2-2165-4B53-9517-233794A31A0F}" sibTransId="{70903973-55F8-4DC7-A427-F4505B575982}"/>
    <dgm:cxn modelId="{968FB977-4482-4EA1-B9F4-06B0BF775D39}" type="presOf" srcId="{5440171F-EC4D-4E8A-B731-27AB94B8E512}" destId="{448BE3A5-F23C-4CF8-AB5A-3616E07AE124}" srcOrd="0" destOrd="0" presId="urn:microsoft.com/office/officeart/2005/8/layout/list1"/>
    <dgm:cxn modelId="{1BF56B78-4545-41BC-A77D-D9BEB2558671}" type="presOf" srcId="{6A71936F-D237-43D1-B813-74C3B8F0AE65}" destId="{1E66D992-7DED-4D87-BD2C-6BA6928A5571}" srcOrd="1" destOrd="0" presId="urn:microsoft.com/office/officeart/2005/8/layout/list1"/>
    <dgm:cxn modelId="{04EC2C69-4B14-4C4D-8C65-E5E80F45D51D}" srcId="{6A71936F-D237-43D1-B813-74C3B8F0AE65}" destId="{00CF48D5-763F-43E5-A98A-3A102B47D5D2}" srcOrd="3" destOrd="0" parTransId="{7CC222B4-6CB4-4A62-B4A9-D08797580E63}" sibTransId="{8713C05C-70A9-4822-9E41-7AB9193DEA11}"/>
    <dgm:cxn modelId="{7EB0B301-06A2-4DCC-B2BD-F0D677E3BB5F}" srcId="{A1BC6703-15D7-42B6-B785-D384AE0F9146}" destId="{6A71936F-D237-43D1-B813-74C3B8F0AE65}" srcOrd="0" destOrd="0" parTransId="{A9EC1A5A-4A03-45FF-BF24-6A4662417E32}" sibTransId="{D350BD2E-45C5-415B-BD3C-436C3945E4AF}"/>
    <dgm:cxn modelId="{407D715E-700E-4082-B289-CA0639380581}" type="presOf" srcId="{70502603-AB67-4EDC-A116-7299A8150F9C}" destId="{80FD2461-BECC-4169-9F05-5BD3E5B9FF41}" srcOrd="0" destOrd="1" presId="urn:microsoft.com/office/officeart/2005/8/layout/list1"/>
    <dgm:cxn modelId="{3A9C509F-7B31-4FB2-B930-8504A64DAB4C}" type="presOf" srcId="{00CF48D5-763F-43E5-A98A-3A102B47D5D2}" destId="{448BE3A5-F23C-4CF8-AB5A-3616E07AE124}" srcOrd="0" destOrd="3" presId="urn:microsoft.com/office/officeart/2005/8/layout/list1"/>
    <dgm:cxn modelId="{44B5AE1C-534E-4E8D-9E40-23571C20F87F}" type="presOf" srcId="{E05A00B3-0193-4236-A301-001D327F2FBE}" destId="{80FD2461-BECC-4169-9F05-5BD3E5B9FF41}" srcOrd="0" destOrd="2" presId="urn:microsoft.com/office/officeart/2005/8/layout/list1"/>
    <dgm:cxn modelId="{030BA37C-6DDA-4C95-A9F3-211B74142023}" type="presOf" srcId="{CBD97823-0265-4A88-A22C-D4D7F4C69563}" destId="{448BE3A5-F23C-4CF8-AB5A-3616E07AE124}" srcOrd="0" destOrd="2" presId="urn:microsoft.com/office/officeart/2005/8/layout/list1"/>
    <dgm:cxn modelId="{20272B35-1756-4CC8-8F49-C52C1522938C}" srcId="{6A71936F-D237-43D1-B813-74C3B8F0AE65}" destId="{CBD97823-0265-4A88-A22C-D4D7F4C69563}" srcOrd="2" destOrd="0" parTransId="{21B4137C-1788-44FF-B483-90905869BC91}" sibTransId="{430A98EB-5B6F-43C8-B829-AC56D88E3CE1}"/>
    <dgm:cxn modelId="{6858DC77-F335-4D45-B8A8-B6B696FF74C7}" type="presParOf" srcId="{5291DA4F-3B03-411D-BEEA-34FEFC4F3CEA}" destId="{914F5E7A-46FD-4B0C-85D5-FE36F00F81BC}" srcOrd="0" destOrd="0" presId="urn:microsoft.com/office/officeart/2005/8/layout/list1"/>
    <dgm:cxn modelId="{A808C060-E98E-4538-9466-79FF80BB7CC0}" type="presParOf" srcId="{914F5E7A-46FD-4B0C-85D5-FE36F00F81BC}" destId="{966FE1AF-6BC3-4478-B65C-EF5E928E559B}" srcOrd="0" destOrd="0" presId="urn:microsoft.com/office/officeart/2005/8/layout/list1"/>
    <dgm:cxn modelId="{B89E9918-5E57-46C2-BEB5-1C1225807BE9}" type="presParOf" srcId="{914F5E7A-46FD-4B0C-85D5-FE36F00F81BC}" destId="{1E66D992-7DED-4D87-BD2C-6BA6928A5571}" srcOrd="1" destOrd="0" presId="urn:microsoft.com/office/officeart/2005/8/layout/list1"/>
    <dgm:cxn modelId="{FCFAC22C-7EA6-4E64-AC43-C72C231FA888}" type="presParOf" srcId="{5291DA4F-3B03-411D-BEEA-34FEFC4F3CEA}" destId="{63DF7A1B-FC73-49C7-9339-7CDF65326329}" srcOrd="1" destOrd="0" presId="urn:microsoft.com/office/officeart/2005/8/layout/list1"/>
    <dgm:cxn modelId="{C937BD75-5796-4381-B186-278A6018FB44}" type="presParOf" srcId="{5291DA4F-3B03-411D-BEEA-34FEFC4F3CEA}" destId="{448BE3A5-F23C-4CF8-AB5A-3616E07AE124}" srcOrd="2" destOrd="0" presId="urn:microsoft.com/office/officeart/2005/8/layout/list1"/>
    <dgm:cxn modelId="{60EB4E8E-98E0-4E7D-9098-72CBA4994680}" type="presParOf" srcId="{5291DA4F-3B03-411D-BEEA-34FEFC4F3CEA}" destId="{26D95C73-6F68-4478-B4CD-33E02ECEFED5}" srcOrd="3" destOrd="0" presId="urn:microsoft.com/office/officeart/2005/8/layout/list1"/>
    <dgm:cxn modelId="{9B4D7CD4-48A9-4F54-A4AD-2F3E3E5422A2}" type="presParOf" srcId="{5291DA4F-3B03-411D-BEEA-34FEFC4F3CEA}" destId="{D46C5E66-9051-43BE-AE9D-BC9C9A746A38}" srcOrd="4" destOrd="0" presId="urn:microsoft.com/office/officeart/2005/8/layout/list1"/>
    <dgm:cxn modelId="{02CC6E79-B701-483E-9816-0D07A4CC89B5}" type="presParOf" srcId="{D46C5E66-9051-43BE-AE9D-BC9C9A746A38}" destId="{A42B589D-DA6F-4E60-82A7-99342820D28E}" srcOrd="0" destOrd="0" presId="urn:microsoft.com/office/officeart/2005/8/layout/list1"/>
    <dgm:cxn modelId="{328EC256-D7BA-42C0-B513-B042C309C22F}" type="presParOf" srcId="{D46C5E66-9051-43BE-AE9D-BC9C9A746A38}" destId="{E17A428F-DC2C-483B-882E-45E2339BD402}" srcOrd="1" destOrd="0" presId="urn:microsoft.com/office/officeart/2005/8/layout/list1"/>
    <dgm:cxn modelId="{0FEBBBAB-0C2F-4D4F-8686-2CC58CB2CCED}" type="presParOf" srcId="{5291DA4F-3B03-411D-BEEA-34FEFC4F3CEA}" destId="{DA54D946-F783-4764-80F1-922482255B47}" srcOrd="5" destOrd="0" presId="urn:microsoft.com/office/officeart/2005/8/layout/list1"/>
    <dgm:cxn modelId="{1115CE25-7F5C-46B8-9355-9673FB79F83A}" type="presParOf" srcId="{5291DA4F-3B03-411D-BEEA-34FEFC4F3CEA}" destId="{80FD2461-BECC-4169-9F05-5BD3E5B9FF4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85CE-1B6B-489A-BC23-E719835C5C59}">
      <dsp:nvSpPr>
        <dsp:cNvPr id="0" name=""/>
        <dsp:cNvSpPr/>
      </dsp:nvSpPr>
      <dsp:spPr>
        <a:xfrm>
          <a:off x="0" y="34950"/>
          <a:ext cx="6628804" cy="926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2">
                  <a:lumMod val="75000"/>
                </a:schemeClr>
              </a:solidFill>
              <a:latin typeface="Calisto MT" panose="02040603050505030304" pitchFamily="18" charset="0"/>
            </a:rPr>
            <a:t>Group expenses (rent, GR expenses, literature given to newcomers)</a:t>
          </a:r>
        </a:p>
      </dsp:txBody>
      <dsp:txXfrm>
        <a:off x="45235" y="80185"/>
        <a:ext cx="6538334" cy="836169"/>
      </dsp:txXfrm>
    </dsp:sp>
    <dsp:sp modelId="{2940A334-76E2-4C67-84C0-21A8B7C92055}">
      <dsp:nvSpPr>
        <dsp:cNvPr id="0" name=""/>
        <dsp:cNvSpPr/>
      </dsp:nvSpPr>
      <dsp:spPr>
        <a:xfrm>
          <a:off x="0" y="1030710"/>
          <a:ext cx="6628804" cy="926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2">
                  <a:lumMod val="75000"/>
                </a:schemeClr>
              </a:solidFill>
              <a:latin typeface="Calisto MT" panose="02040603050505030304" pitchFamily="18" charset="0"/>
            </a:rPr>
            <a:t>Group contributions to service arms based on budgets</a:t>
          </a:r>
        </a:p>
      </dsp:txBody>
      <dsp:txXfrm>
        <a:off x="45235" y="1075945"/>
        <a:ext cx="6538334" cy="836169"/>
      </dsp:txXfrm>
    </dsp:sp>
    <dsp:sp modelId="{ED31EAE0-0ECA-4812-A732-6C83E83478E0}">
      <dsp:nvSpPr>
        <dsp:cNvPr id="0" name=""/>
        <dsp:cNvSpPr/>
      </dsp:nvSpPr>
      <dsp:spPr>
        <a:xfrm>
          <a:off x="0" y="2026470"/>
          <a:ext cx="6628804" cy="926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2">
                  <a:lumMod val="75000"/>
                </a:schemeClr>
              </a:solidFill>
              <a:latin typeface="Calisto MT" panose="02040603050505030304" pitchFamily="18" charset="0"/>
            </a:rPr>
            <a:t>Total Expenditures:</a:t>
          </a:r>
        </a:p>
      </dsp:txBody>
      <dsp:txXfrm>
        <a:off x="45235" y="2071705"/>
        <a:ext cx="6538334" cy="836169"/>
      </dsp:txXfrm>
    </dsp:sp>
    <dsp:sp modelId="{C1F7DD7A-23D7-45AF-9A4D-614FE9FECD9C}">
      <dsp:nvSpPr>
        <dsp:cNvPr id="0" name=""/>
        <dsp:cNvSpPr/>
      </dsp:nvSpPr>
      <dsp:spPr>
        <a:xfrm>
          <a:off x="0" y="3022230"/>
          <a:ext cx="6628804" cy="926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2">
                  <a:lumMod val="75000"/>
                </a:schemeClr>
              </a:solidFill>
              <a:latin typeface="Calisto MT" panose="02040603050505030304" pitchFamily="18" charset="0"/>
            </a:rPr>
            <a:t>Average number of members:</a:t>
          </a:r>
        </a:p>
      </dsp:txBody>
      <dsp:txXfrm>
        <a:off x="45235" y="3067465"/>
        <a:ext cx="6538334" cy="836169"/>
      </dsp:txXfrm>
    </dsp:sp>
    <dsp:sp modelId="{536B8069-DAF6-4177-8503-7A685A579D11}">
      <dsp:nvSpPr>
        <dsp:cNvPr id="0" name=""/>
        <dsp:cNvSpPr/>
      </dsp:nvSpPr>
      <dsp:spPr>
        <a:xfrm>
          <a:off x="0" y="4017990"/>
          <a:ext cx="6628804" cy="92663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2">
                  <a:lumMod val="75000"/>
                </a:schemeClr>
              </a:solidFill>
              <a:latin typeface="Calisto MT" panose="02040603050505030304" pitchFamily="18" charset="0"/>
            </a:rPr>
            <a:t>Average per week per member to be fully self-supporting:</a:t>
          </a:r>
        </a:p>
      </dsp:txBody>
      <dsp:txXfrm>
        <a:off x="45235" y="4063225"/>
        <a:ext cx="6538334" cy="836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35A0-4CA0-48E1-A4FD-6DD59B81A7FC}">
      <dsp:nvSpPr>
        <dsp:cNvPr id="0" name=""/>
        <dsp:cNvSpPr/>
      </dsp:nvSpPr>
      <dsp:spPr>
        <a:xfrm>
          <a:off x="0" y="1410698"/>
          <a:ext cx="10906125" cy="25619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solidFill>
                <a:schemeClr val="accent2">
                  <a:lumMod val="50000"/>
                </a:schemeClr>
              </a:solidFill>
            </a:rPr>
            <a:t>“</a:t>
          </a:r>
          <a:r>
            <a:rPr lang="en-US" sz="3200" b="1" kern="1200" dirty="0">
              <a:solidFill>
                <a:schemeClr val="tx2"/>
              </a:solidFill>
            </a:rPr>
            <a:t>I’m a Good Person! Isn’t That Enough?” by Debby Irving</a:t>
          </a:r>
        </a:p>
      </dsp:txBody>
      <dsp:txXfrm>
        <a:off x="0" y="1410698"/>
        <a:ext cx="10906125" cy="1383432"/>
      </dsp:txXfrm>
    </dsp:sp>
    <dsp:sp modelId="{C91B5019-BD34-4BED-9E49-8EFC973CBBA3}">
      <dsp:nvSpPr>
        <dsp:cNvPr id="0" name=""/>
        <dsp:cNvSpPr/>
      </dsp:nvSpPr>
      <dsp:spPr>
        <a:xfrm>
          <a:off x="0" y="2755522"/>
          <a:ext cx="10906125" cy="4394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tx2"/>
              </a:solidFill>
            </a:rPr>
            <a:t>Author of </a:t>
          </a:r>
          <a:r>
            <a:rPr lang="en-US" sz="2400" b="1" u="sng" kern="1200" dirty="0">
              <a:solidFill>
                <a:schemeClr val="tx2"/>
              </a:solidFill>
            </a:rPr>
            <a:t>Waking Up White</a:t>
          </a:r>
        </a:p>
      </dsp:txBody>
      <dsp:txXfrm>
        <a:off x="0" y="2755522"/>
        <a:ext cx="10906125" cy="439481"/>
      </dsp:txXfrm>
    </dsp:sp>
    <dsp:sp modelId="{AC82E642-14E6-4019-BDF4-8034E326245A}">
      <dsp:nvSpPr>
        <dsp:cNvPr id="0" name=""/>
        <dsp:cNvSpPr/>
      </dsp:nvSpPr>
      <dsp:spPr>
        <a:xfrm rot="10800000">
          <a:off x="0" y="391"/>
          <a:ext cx="10906125" cy="146939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solidFill>
                <a:schemeClr val="tx2">
                  <a:lumMod val="75000"/>
                </a:schemeClr>
              </a:solidFill>
              <a:latin typeface="Calisto MT" panose="02040603050505030304" pitchFamily="18" charset="0"/>
            </a:rPr>
            <a:t>Board of Trustees’ initiative to continue looking at DEI</a:t>
          </a:r>
        </a:p>
        <a:p>
          <a:pPr lvl="0" algn="ctr" defTabSz="1244600">
            <a:lnSpc>
              <a:spcPct val="90000"/>
            </a:lnSpc>
            <a:spcBef>
              <a:spcPct val="0"/>
            </a:spcBef>
            <a:spcAft>
              <a:spcPct val="35000"/>
            </a:spcAft>
          </a:pPr>
          <a:r>
            <a:rPr lang="en-US" sz="2800" b="1" kern="1200" dirty="0">
              <a:solidFill>
                <a:schemeClr val="tx2">
                  <a:lumMod val="75000"/>
                </a:schemeClr>
              </a:solidFill>
              <a:latin typeface="Calisto MT" panose="02040603050505030304" pitchFamily="18" charset="0"/>
            </a:rPr>
            <a:t>Diversity, Equity &amp; Inclusion</a:t>
          </a:r>
        </a:p>
      </dsp:txBody>
      <dsp:txXfrm rot="10800000">
        <a:off x="0" y="391"/>
        <a:ext cx="10906125" cy="954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5F8BE-28FB-4E07-ADE8-CA761CA78765}">
      <dsp:nvSpPr>
        <dsp:cNvPr id="0" name=""/>
        <dsp:cNvSpPr/>
      </dsp:nvSpPr>
      <dsp:spPr>
        <a:xfrm>
          <a:off x="0" y="329005"/>
          <a:ext cx="7670319" cy="8977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5302" tIns="395732" rIns="59530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sto MT" panose="02040603050505030304" pitchFamily="18" charset="0"/>
            </a:rPr>
            <a:t>Working with recovery professionals</a:t>
          </a:r>
        </a:p>
      </dsp:txBody>
      <dsp:txXfrm>
        <a:off x="0" y="329005"/>
        <a:ext cx="7670319" cy="897750"/>
      </dsp:txXfrm>
    </dsp:sp>
    <dsp:sp modelId="{7A2C30C0-19EC-4174-BA28-70F859757272}">
      <dsp:nvSpPr>
        <dsp:cNvPr id="0" name=""/>
        <dsp:cNvSpPr/>
      </dsp:nvSpPr>
      <dsp:spPr>
        <a:xfrm>
          <a:off x="383515" y="9651"/>
          <a:ext cx="5369223"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944" tIns="0" rIns="202944" bIns="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sto MT" panose="02040603050505030304" pitchFamily="18" charset="0"/>
            </a:rPr>
            <a:t>Community Relations - Heather</a:t>
          </a:r>
        </a:p>
      </dsp:txBody>
      <dsp:txXfrm>
        <a:off x="410895" y="37031"/>
        <a:ext cx="5314463" cy="506120"/>
      </dsp:txXfrm>
    </dsp:sp>
    <dsp:sp modelId="{8F271852-8987-40AA-85F3-C28290669EEA}">
      <dsp:nvSpPr>
        <dsp:cNvPr id="0" name=""/>
        <dsp:cNvSpPr/>
      </dsp:nvSpPr>
      <dsp:spPr>
        <a:xfrm>
          <a:off x="0" y="1570882"/>
          <a:ext cx="7670319" cy="23940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5302" tIns="395732" rIns="595302"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latin typeface="Calisto MT" panose="02040603050505030304" pitchFamily="18" charset="0"/>
            </a:rPr>
            <a:t>Group records</a:t>
          </a:r>
        </a:p>
        <a:p>
          <a:pPr marL="228600" lvl="1" indent="-228600" algn="l" defTabSz="1066800">
            <a:lnSpc>
              <a:spcPct val="90000"/>
            </a:lnSpc>
            <a:spcBef>
              <a:spcPct val="0"/>
            </a:spcBef>
            <a:spcAft>
              <a:spcPct val="15000"/>
            </a:spcAft>
            <a:buChar char="••"/>
          </a:pPr>
          <a:r>
            <a:rPr lang="en-US" sz="2400" b="0" kern="1200" dirty="0">
              <a:latin typeface="Calisto MT" panose="02040603050505030304" pitchFamily="18" charset="0"/>
            </a:rPr>
            <a:t>Public Outreach biannual meetings</a:t>
          </a:r>
        </a:p>
        <a:p>
          <a:pPr marL="228600" lvl="1" indent="-228600" algn="l" defTabSz="1066800">
            <a:lnSpc>
              <a:spcPct val="90000"/>
            </a:lnSpc>
            <a:spcBef>
              <a:spcPct val="0"/>
            </a:spcBef>
            <a:spcAft>
              <a:spcPct val="15000"/>
            </a:spcAft>
            <a:buChar char="••"/>
          </a:pPr>
          <a:r>
            <a:rPr lang="en-US" sz="2400" b="0" kern="1200" dirty="0">
              <a:latin typeface="Calisto MT" panose="02040603050505030304" pitchFamily="18" charset="0"/>
            </a:rPr>
            <a:t>Continued support for GEA</a:t>
          </a:r>
        </a:p>
        <a:p>
          <a:pPr marL="228600" lvl="1" indent="-228600" algn="l" defTabSz="1066800">
            <a:lnSpc>
              <a:spcPct val="90000"/>
            </a:lnSpc>
            <a:spcBef>
              <a:spcPct val="0"/>
            </a:spcBef>
            <a:spcAft>
              <a:spcPct val="15000"/>
            </a:spcAft>
            <a:buChar char="••"/>
          </a:pPr>
          <a:r>
            <a:rPr lang="en-US" sz="2400" b="0" kern="1200" dirty="0">
              <a:latin typeface="Calisto MT" panose="02040603050505030304" pitchFamily="18" charset="0"/>
            </a:rPr>
            <a:t>Alateen - Sue P– Spanish long-timer panel at International</a:t>
          </a:r>
        </a:p>
      </dsp:txBody>
      <dsp:txXfrm>
        <a:off x="0" y="1570882"/>
        <a:ext cx="7670319" cy="2394000"/>
      </dsp:txXfrm>
    </dsp:sp>
    <dsp:sp modelId="{ACEFE2F6-99E5-4D4A-BD46-6F57F2898054}">
      <dsp:nvSpPr>
        <dsp:cNvPr id="0" name=""/>
        <dsp:cNvSpPr/>
      </dsp:nvSpPr>
      <dsp:spPr>
        <a:xfrm>
          <a:off x="383515" y="1290441"/>
          <a:ext cx="5369223" cy="56088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944" tIns="0" rIns="202944" bIns="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sto MT" panose="02040603050505030304" pitchFamily="18" charset="0"/>
            </a:rPr>
            <a:t>Programs – Sarah</a:t>
          </a:r>
        </a:p>
      </dsp:txBody>
      <dsp:txXfrm>
        <a:off x="410895" y="1317821"/>
        <a:ext cx="5314463" cy="506120"/>
      </dsp:txXfrm>
    </dsp:sp>
    <dsp:sp modelId="{66B30DAC-5D64-4C31-9273-FA079B3221A3}">
      <dsp:nvSpPr>
        <dsp:cNvPr id="0" name=""/>
        <dsp:cNvSpPr/>
      </dsp:nvSpPr>
      <dsp:spPr>
        <a:xfrm>
          <a:off x="0" y="4347922"/>
          <a:ext cx="7670319" cy="15860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5302" tIns="395732" rIns="59530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sto MT" panose="02040603050505030304" pitchFamily="18" charset="0"/>
            </a:rPr>
            <a:t>Conference</a:t>
          </a:r>
        </a:p>
        <a:p>
          <a:pPr marL="228600" lvl="1" indent="-228600" algn="l" defTabSz="1066800">
            <a:lnSpc>
              <a:spcPct val="90000"/>
            </a:lnSpc>
            <a:spcBef>
              <a:spcPct val="0"/>
            </a:spcBef>
            <a:spcAft>
              <a:spcPct val="15000"/>
            </a:spcAft>
            <a:buChar char="••"/>
          </a:pPr>
          <a:r>
            <a:rPr lang="en-US" sz="2400" kern="1200" dirty="0">
              <a:latin typeface="Calisto MT" panose="02040603050505030304" pitchFamily="18" charset="0"/>
            </a:rPr>
            <a:t>Typo on </a:t>
          </a:r>
          <a:r>
            <a:rPr lang="en-US" sz="2400" kern="1200" dirty="0" err="1">
              <a:latin typeface="Calisto MT" panose="02040603050505030304" pitchFamily="18" charset="0"/>
            </a:rPr>
            <a:t>pg</a:t>
          </a:r>
          <a:r>
            <a:rPr lang="en-US" sz="2400" kern="1200" dirty="0">
              <a:latin typeface="Calisto MT" panose="02040603050505030304" pitchFamily="18" charset="0"/>
            </a:rPr>
            <a:t> 13 of Service Manual:  step 3 and 11 – God is italicized</a:t>
          </a:r>
        </a:p>
      </dsp:txBody>
      <dsp:txXfrm>
        <a:off x="0" y="4347922"/>
        <a:ext cx="7670319" cy="1586025"/>
      </dsp:txXfrm>
    </dsp:sp>
    <dsp:sp modelId="{F404D95B-F49C-48B0-8AC4-73F942ABCACF}">
      <dsp:nvSpPr>
        <dsp:cNvPr id="0" name=""/>
        <dsp:cNvSpPr/>
      </dsp:nvSpPr>
      <dsp:spPr>
        <a:xfrm>
          <a:off x="365164" y="4067482"/>
          <a:ext cx="7303274"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944" tIns="0" rIns="202944" bIns="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sto MT" panose="02040603050505030304" pitchFamily="18" charset="0"/>
            </a:rPr>
            <a:t>Conference Leadership Team (CLT) -  Suzanne</a:t>
          </a:r>
        </a:p>
      </dsp:txBody>
      <dsp:txXfrm>
        <a:off x="392544" y="4094862"/>
        <a:ext cx="7248514"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BE3A5-F23C-4CF8-AB5A-3616E07AE124}">
      <dsp:nvSpPr>
        <dsp:cNvPr id="0" name=""/>
        <dsp:cNvSpPr/>
      </dsp:nvSpPr>
      <dsp:spPr>
        <a:xfrm>
          <a:off x="0" y="516342"/>
          <a:ext cx="6692813" cy="27027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9437" tIns="541528" rIns="51943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New book – will ship July 5</a:t>
          </a:r>
        </a:p>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Alateen bookmark is being translated</a:t>
          </a:r>
        </a:p>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1</a:t>
          </a:r>
          <a:r>
            <a:rPr lang="en-US" sz="2600" kern="1200" baseline="30000" dirty="0">
              <a:latin typeface="Calisto MT" panose="02040603050505030304" pitchFamily="18" charset="0"/>
            </a:rPr>
            <a:t>st</a:t>
          </a:r>
          <a:r>
            <a:rPr lang="en-US" sz="2600" kern="1200" dirty="0">
              <a:latin typeface="Calisto MT" panose="02040603050505030304" pitchFamily="18" charset="0"/>
            </a:rPr>
            <a:t> draft of Gems Booklet from the Dilemma of the Alcoholic Marriage</a:t>
          </a:r>
        </a:p>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Forum – 19,052 subscriptions!!</a:t>
          </a:r>
        </a:p>
      </dsp:txBody>
      <dsp:txXfrm>
        <a:off x="0" y="516342"/>
        <a:ext cx="6692813" cy="2702700"/>
      </dsp:txXfrm>
    </dsp:sp>
    <dsp:sp modelId="{1E66D992-7DED-4D87-BD2C-6BA6928A5571}">
      <dsp:nvSpPr>
        <dsp:cNvPr id="0" name=""/>
        <dsp:cNvSpPr/>
      </dsp:nvSpPr>
      <dsp:spPr>
        <a:xfrm>
          <a:off x="334640" y="132582"/>
          <a:ext cx="4684969"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lvl="0" algn="l" defTabSz="1155700">
            <a:lnSpc>
              <a:spcPct val="90000"/>
            </a:lnSpc>
            <a:spcBef>
              <a:spcPct val="0"/>
            </a:spcBef>
            <a:spcAft>
              <a:spcPct val="35000"/>
            </a:spcAft>
          </a:pPr>
          <a:r>
            <a:rPr lang="en-US" sz="2600" b="1" kern="1200" dirty="0">
              <a:solidFill>
                <a:schemeClr val="tx1"/>
              </a:solidFill>
              <a:highlight>
                <a:srgbClr val="FFFF00"/>
              </a:highlight>
              <a:latin typeface="Calisto MT" panose="02040603050505030304" pitchFamily="18" charset="0"/>
            </a:rPr>
            <a:t>Literature – Tom</a:t>
          </a:r>
        </a:p>
      </dsp:txBody>
      <dsp:txXfrm>
        <a:off x="372107" y="170049"/>
        <a:ext cx="4610035" cy="692586"/>
      </dsp:txXfrm>
    </dsp:sp>
    <dsp:sp modelId="{80FD2461-BECC-4169-9F05-5BD3E5B9FF41}">
      <dsp:nvSpPr>
        <dsp:cNvPr id="0" name=""/>
        <dsp:cNvSpPr/>
      </dsp:nvSpPr>
      <dsp:spPr>
        <a:xfrm>
          <a:off x="0" y="3575561"/>
          <a:ext cx="6692813" cy="19246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9437" tIns="541528" rIns="51943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IAGSM</a:t>
          </a:r>
        </a:p>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Meet regularly</a:t>
          </a:r>
        </a:p>
        <a:p>
          <a:pPr marL="228600" lvl="1" indent="-228600" algn="l" defTabSz="1155700">
            <a:lnSpc>
              <a:spcPct val="90000"/>
            </a:lnSpc>
            <a:spcBef>
              <a:spcPct val="0"/>
            </a:spcBef>
            <a:spcAft>
              <a:spcPct val="15000"/>
            </a:spcAft>
            <a:buChar char="••"/>
          </a:pPr>
          <a:r>
            <a:rPr lang="en-US" sz="2600" kern="1200" dirty="0">
              <a:latin typeface="Calisto MT" panose="02040603050505030304" pitchFamily="18" charset="0"/>
            </a:rPr>
            <a:t>Town Hall Meetings</a:t>
          </a:r>
        </a:p>
      </dsp:txBody>
      <dsp:txXfrm>
        <a:off x="0" y="3575561"/>
        <a:ext cx="6692813" cy="1924650"/>
      </dsp:txXfrm>
    </dsp:sp>
    <dsp:sp modelId="{E17A428F-DC2C-483B-882E-45E2339BD402}">
      <dsp:nvSpPr>
        <dsp:cNvPr id="0" name=""/>
        <dsp:cNvSpPr/>
      </dsp:nvSpPr>
      <dsp:spPr>
        <a:xfrm>
          <a:off x="318627" y="3359442"/>
          <a:ext cx="6372546" cy="7675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lvl="0" algn="l" defTabSz="1155700">
            <a:lnSpc>
              <a:spcPct val="90000"/>
            </a:lnSpc>
            <a:spcBef>
              <a:spcPct val="0"/>
            </a:spcBef>
            <a:spcAft>
              <a:spcPct val="35000"/>
            </a:spcAft>
          </a:pPr>
          <a:r>
            <a:rPr lang="en-US" sz="2600" b="1" kern="1200" dirty="0">
              <a:solidFill>
                <a:schemeClr val="tx1"/>
              </a:solidFill>
              <a:highlight>
                <a:srgbClr val="C0C0C0"/>
              </a:highlight>
              <a:latin typeface="Calisto MT" panose="02040603050505030304" pitchFamily="18" charset="0"/>
            </a:rPr>
            <a:t>International Structures - Tanya</a:t>
          </a:r>
        </a:p>
      </dsp:txBody>
      <dsp:txXfrm>
        <a:off x="356094" y="3396909"/>
        <a:ext cx="6297612"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DB7DE-36E0-4F27-8702-13DD5A3BC395}"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14664-BDE1-4FC2-ADD6-D5D0B33A9DE0}" type="slidenum">
              <a:rPr lang="en-US" smtClean="0"/>
              <a:t>‹#›</a:t>
            </a:fld>
            <a:endParaRPr lang="en-US"/>
          </a:p>
        </p:txBody>
      </p:sp>
    </p:spTree>
    <p:extLst>
      <p:ext uri="{BB962C8B-B14F-4D97-AF65-F5344CB8AC3E}">
        <p14:creationId xmlns:p14="http://schemas.microsoft.com/office/powerpoint/2010/main" val="100324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1</a:t>
            </a:fld>
            <a:endParaRPr lang="en-US"/>
          </a:p>
        </p:txBody>
      </p:sp>
    </p:spTree>
    <p:extLst>
      <p:ext uri="{BB962C8B-B14F-4D97-AF65-F5344CB8AC3E}">
        <p14:creationId xmlns:p14="http://schemas.microsoft.com/office/powerpoint/2010/main" val="308619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statistics around the most purchased CAL.  These are also available in French &amp; Spanish.</a:t>
            </a:r>
          </a:p>
        </p:txBody>
      </p:sp>
      <p:sp>
        <p:nvSpPr>
          <p:cNvPr id="4" name="Slide Number Placeholder 3"/>
          <p:cNvSpPr>
            <a:spLocks noGrp="1"/>
          </p:cNvSpPr>
          <p:nvPr>
            <p:ph type="sldNum" sz="quarter" idx="5"/>
          </p:nvPr>
        </p:nvSpPr>
        <p:spPr/>
        <p:txBody>
          <a:bodyPr/>
          <a:lstStyle/>
          <a:p>
            <a:fld id="{A6214664-BDE1-4FC2-ADD6-D5D0B33A9DE0}" type="slidenum">
              <a:rPr lang="en-US" smtClean="0"/>
              <a:t>10</a:t>
            </a:fld>
            <a:endParaRPr lang="en-US"/>
          </a:p>
        </p:txBody>
      </p:sp>
    </p:spTree>
    <p:extLst>
      <p:ext uri="{BB962C8B-B14F-4D97-AF65-F5344CB8AC3E}">
        <p14:creationId xmlns:p14="http://schemas.microsoft.com/office/powerpoint/2010/main" val="65625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program services. These are services that benefit all groups and this is the largest part of our expenditure.  </a:t>
            </a:r>
          </a:p>
          <a:p>
            <a:r>
              <a:rPr lang="en-US" dirty="0"/>
              <a:t>So your Takeaway – Our finances are audited every year and presented for transparency. Contributions were great in 2022. Literature sales are getting better. </a:t>
            </a:r>
          </a:p>
        </p:txBody>
      </p:sp>
      <p:sp>
        <p:nvSpPr>
          <p:cNvPr id="4" name="Slide Number Placeholder 3"/>
          <p:cNvSpPr>
            <a:spLocks noGrp="1"/>
          </p:cNvSpPr>
          <p:nvPr>
            <p:ph type="sldNum" sz="quarter" idx="5"/>
          </p:nvPr>
        </p:nvSpPr>
        <p:spPr/>
        <p:txBody>
          <a:bodyPr/>
          <a:lstStyle/>
          <a:p>
            <a:fld id="{A6214664-BDE1-4FC2-ADD6-D5D0B33A9DE0}" type="slidenum">
              <a:rPr lang="en-US" smtClean="0"/>
              <a:t>11</a:t>
            </a:fld>
            <a:endParaRPr lang="en-US"/>
          </a:p>
        </p:txBody>
      </p:sp>
    </p:spTree>
    <p:extLst>
      <p:ext uri="{BB962C8B-B14F-4D97-AF65-F5344CB8AC3E}">
        <p14:creationId xmlns:p14="http://schemas.microsoft.com/office/powerpoint/2010/main" val="70219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ü"/>
            </a:pPr>
            <a:r>
              <a:rPr lang="en-US" sz="1050" dirty="0">
                <a:solidFill>
                  <a:schemeClr val="tx2">
                    <a:lumMod val="75000"/>
                  </a:schemeClr>
                </a:solidFill>
                <a:latin typeface="Calisto MT" panose="02040603050505030304" pitchFamily="18" charset="0"/>
              </a:rPr>
              <a:t>We had a </a:t>
            </a:r>
            <a:r>
              <a:rPr lang="en-US" sz="1050" b="1" u="sng" dirty="0">
                <a:solidFill>
                  <a:schemeClr val="tx2">
                    <a:lumMod val="75000"/>
                  </a:schemeClr>
                </a:solidFill>
                <a:latin typeface="Calisto MT" panose="02040603050505030304" pitchFamily="18" charset="0"/>
              </a:rPr>
              <a:t>Clean Opinion </a:t>
            </a:r>
            <a:r>
              <a:rPr lang="en-US" sz="1050" dirty="0">
                <a:solidFill>
                  <a:schemeClr val="tx2">
                    <a:lumMod val="75000"/>
                  </a:schemeClr>
                </a:solidFill>
                <a:latin typeface="Calisto MT" panose="02040603050505030304" pitchFamily="18" charset="0"/>
              </a:rPr>
              <a:t>on Audit</a:t>
            </a:r>
          </a:p>
          <a:p>
            <a:pPr marL="342900" indent="-342900">
              <a:buFont typeface="Wingdings" panose="05000000000000000000" pitchFamily="2" charset="2"/>
              <a:buChar char="ü"/>
            </a:pPr>
            <a:r>
              <a:rPr lang="en-US" sz="1050" dirty="0">
                <a:solidFill>
                  <a:schemeClr val="tx2">
                    <a:lumMod val="75000"/>
                  </a:schemeClr>
                </a:solidFill>
                <a:latin typeface="Calisto MT" panose="02040603050505030304" pitchFamily="18" charset="0"/>
              </a:rPr>
              <a:t>2022 highest year of contributions in history of the organization!!  $3.3 mil</a:t>
            </a:r>
          </a:p>
          <a:p>
            <a:pPr marL="342900" indent="-342900">
              <a:buFont typeface="Wingdings" panose="05000000000000000000" pitchFamily="2" charset="2"/>
              <a:buChar char="ü"/>
            </a:pPr>
            <a:r>
              <a:rPr lang="en-US" sz="1050" dirty="0">
                <a:solidFill>
                  <a:schemeClr val="tx2">
                    <a:lumMod val="75000"/>
                  </a:schemeClr>
                </a:solidFill>
                <a:latin typeface="Calisto MT" panose="02040603050505030304" pitchFamily="18" charset="0"/>
              </a:rPr>
              <a:t>Literature sales came up in 2022 but still below pre-pandemic levels  $2 mil</a:t>
            </a:r>
          </a:p>
          <a:p>
            <a:pPr marL="342900" indent="-342900">
              <a:buFont typeface="Wingdings" panose="05000000000000000000" pitchFamily="2" charset="2"/>
              <a:buChar char="ü"/>
            </a:pPr>
            <a:r>
              <a:rPr lang="en-US" sz="1050" dirty="0">
                <a:solidFill>
                  <a:schemeClr val="tx2">
                    <a:lumMod val="75000"/>
                  </a:schemeClr>
                </a:solidFill>
                <a:latin typeface="Calisto MT" panose="02040603050505030304" pitchFamily="18" charset="0"/>
              </a:rPr>
              <a:t>Sources of revenue: Contributions 52%, Literature sales 37% - 90% of revenue</a:t>
            </a:r>
          </a:p>
          <a:p>
            <a:pPr marL="342900" indent="-342900">
              <a:buFont typeface="Wingdings" panose="05000000000000000000" pitchFamily="2" charset="2"/>
              <a:buChar char="ü"/>
            </a:pPr>
            <a:r>
              <a:rPr lang="en-US" sz="1050" dirty="0">
                <a:solidFill>
                  <a:schemeClr val="tx2">
                    <a:lumMod val="75000"/>
                  </a:schemeClr>
                </a:solidFill>
                <a:latin typeface="Calisto MT" panose="02040603050505030304" pitchFamily="18" charset="0"/>
              </a:rPr>
              <a:t>Investment income – 2022 losses due to stock market </a:t>
            </a:r>
          </a:p>
          <a:p>
            <a:pPr marL="342900" indent="-342900">
              <a:buFont typeface="Wingdings" panose="05000000000000000000" pitchFamily="2" charset="2"/>
              <a:buChar char="ü"/>
            </a:pPr>
            <a:r>
              <a:rPr lang="en-US" sz="1050" dirty="0">
                <a:solidFill>
                  <a:schemeClr val="tx2">
                    <a:lumMod val="75000"/>
                  </a:schemeClr>
                </a:solidFill>
                <a:latin typeface="Calisto MT" panose="02040603050505030304" pitchFamily="18" charset="0"/>
              </a:rPr>
              <a:t>Expenses – Program services is the biggest expense</a:t>
            </a:r>
            <a:endParaRPr lang="en-US" sz="1050" dirty="0"/>
          </a:p>
        </p:txBody>
      </p:sp>
      <p:sp>
        <p:nvSpPr>
          <p:cNvPr id="4" name="Slide Number Placeholder 3"/>
          <p:cNvSpPr>
            <a:spLocks noGrp="1"/>
          </p:cNvSpPr>
          <p:nvPr>
            <p:ph type="sldNum" sz="quarter" idx="5"/>
          </p:nvPr>
        </p:nvSpPr>
        <p:spPr/>
        <p:txBody>
          <a:bodyPr/>
          <a:lstStyle/>
          <a:p>
            <a:fld id="{A6214664-BDE1-4FC2-ADD6-D5D0B33A9DE0}" type="slidenum">
              <a:rPr lang="en-US" smtClean="0"/>
              <a:t>12</a:t>
            </a:fld>
            <a:endParaRPr lang="en-US"/>
          </a:p>
        </p:txBody>
      </p:sp>
    </p:spTree>
    <p:extLst>
      <p:ext uri="{BB962C8B-B14F-4D97-AF65-F5344CB8AC3E}">
        <p14:creationId xmlns:p14="http://schemas.microsoft.com/office/powerpoint/2010/main" val="274460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this:  Al-Anon World Service Office does not send groups a request for financial support.  Instead, WSO shares with us the cost to support Al-Anon Family Groups.  Their hope is that groups will send contributions based on the cost to support the group.</a:t>
            </a:r>
          </a:p>
          <a:p>
            <a:r>
              <a:rPr lang="en-US" dirty="0"/>
              <a:t>The quarterly appeal letter is not for groups. The appeal is to individual members. </a:t>
            </a:r>
          </a:p>
        </p:txBody>
      </p:sp>
      <p:sp>
        <p:nvSpPr>
          <p:cNvPr id="4" name="Slide Number Placeholder 3"/>
          <p:cNvSpPr>
            <a:spLocks noGrp="1"/>
          </p:cNvSpPr>
          <p:nvPr>
            <p:ph type="sldNum" sz="quarter" idx="5"/>
          </p:nvPr>
        </p:nvSpPr>
        <p:spPr/>
        <p:txBody>
          <a:bodyPr/>
          <a:lstStyle/>
          <a:p>
            <a:fld id="{A6214664-BDE1-4FC2-ADD6-D5D0B33A9DE0}" type="slidenum">
              <a:rPr lang="en-US" smtClean="0"/>
              <a:t>13</a:t>
            </a:fld>
            <a:endParaRPr lang="en-US"/>
          </a:p>
        </p:txBody>
      </p:sp>
    </p:spTree>
    <p:extLst>
      <p:ext uri="{BB962C8B-B14F-4D97-AF65-F5344CB8AC3E}">
        <p14:creationId xmlns:p14="http://schemas.microsoft.com/office/powerpoint/2010/main" val="100198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totals.  Please take these figures back to your GR’s.  It was even suggested that our groups could hold a business meeting to discuss how to set a budget.  </a:t>
            </a:r>
          </a:p>
        </p:txBody>
      </p:sp>
      <p:sp>
        <p:nvSpPr>
          <p:cNvPr id="4" name="Slide Number Placeholder 3"/>
          <p:cNvSpPr>
            <a:spLocks noGrp="1"/>
          </p:cNvSpPr>
          <p:nvPr>
            <p:ph type="sldNum" sz="quarter" idx="5"/>
          </p:nvPr>
        </p:nvSpPr>
        <p:spPr/>
        <p:txBody>
          <a:bodyPr/>
          <a:lstStyle/>
          <a:p>
            <a:fld id="{A6214664-BDE1-4FC2-ADD6-D5D0B33A9DE0}" type="slidenum">
              <a:rPr lang="en-US" smtClean="0"/>
              <a:t>14</a:t>
            </a:fld>
            <a:endParaRPr lang="en-US"/>
          </a:p>
        </p:txBody>
      </p:sp>
    </p:spTree>
    <p:extLst>
      <p:ext uri="{BB962C8B-B14F-4D97-AF65-F5344CB8AC3E}">
        <p14:creationId xmlns:p14="http://schemas.microsoft.com/office/powerpoint/2010/main" val="136203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some good news! Board treasurer presented the budget for 2023 and it is a balanced budget. She went through the expected expenses for 2023, which will include some technology updates, especially with the electronic meeting transformation, updating the group records application – which is a big deal and will be done in parts,  and refreshing the mobile app.  As for the international, that will be self supporting but the planning for it does involve a lot of staff time. And of course our conference was an expense. The Equalized amount each delegate pays does not cover all the costs of the conference.  So the total expected expenses are $5,860,430.  and the projected revenue? $5,860,430.  They are projecting literature sales to be $3.5 mil, with LDCs re-opening, less shipping and paper delays, and the sale of the new book.  WSO is predicting contributions to be $2.5, not as much as last year but still consistent.  And no plans for a special appeal.  </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A6214664-BDE1-4FC2-ADD6-D5D0B33A9DE0}" type="slidenum">
              <a:rPr lang="en-US" smtClean="0"/>
              <a:t>15</a:t>
            </a:fld>
            <a:endParaRPr lang="en-US"/>
          </a:p>
        </p:txBody>
      </p:sp>
    </p:spTree>
    <p:extLst>
      <p:ext uri="{BB962C8B-B14F-4D97-AF65-F5344CB8AC3E}">
        <p14:creationId xmlns:p14="http://schemas.microsoft.com/office/powerpoint/2010/main" val="238271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are a little off the mark at the mid point of the year.  Please consider sending WSO whatever your group can afford.  Every dollar counts.  It is also suggested that your groups add WSO as a line item in your annual budget.</a:t>
            </a:r>
          </a:p>
          <a:p>
            <a:r>
              <a:rPr lang="en-US" dirty="0">
                <a:highlight>
                  <a:srgbClr val="FFFF00"/>
                </a:highlight>
              </a:rPr>
              <a:t>So your TAKEAWAY?  Please Continue to support  your WSO with contributions and buying literature through our LDC.</a:t>
            </a:r>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16</a:t>
            </a:fld>
            <a:endParaRPr lang="en-US"/>
          </a:p>
        </p:txBody>
      </p:sp>
    </p:spTree>
    <p:extLst>
      <p:ext uri="{BB962C8B-B14F-4D97-AF65-F5344CB8AC3E}">
        <p14:creationId xmlns:p14="http://schemas.microsoft.com/office/powerpoint/2010/main" val="207660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Ontario South financially supported the WSO to support AFGs.  </a:t>
            </a:r>
          </a:p>
          <a:p>
            <a:r>
              <a:rPr lang="en-US" dirty="0"/>
              <a:t>To date in 2023, 89 groups have contributed $15,612.75 CNDN That works out to $175.42</a:t>
            </a:r>
          </a:p>
          <a:p>
            <a:r>
              <a:rPr lang="en-US" dirty="0"/>
              <a:t>Remember that it was previously established that it costs WSO $321.25 to support each group.</a:t>
            </a:r>
          </a:p>
        </p:txBody>
      </p:sp>
      <p:sp>
        <p:nvSpPr>
          <p:cNvPr id="4" name="Slide Number Placeholder 3"/>
          <p:cNvSpPr>
            <a:spLocks noGrp="1"/>
          </p:cNvSpPr>
          <p:nvPr>
            <p:ph type="sldNum" sz="quarter" idx="5"/>
          </p:nvPr>
        </p:nvSpPr>
        <p:spPr/>
        <p:txBody>
          <a:bodyPr/>
          <a:lstStyle/>
          <a:p>
            <a:fld id="{A6214664-BDE1-4FC2-ADD6-D5D0B33A9DE0}" type="slidenum">
              <a:rPr lang="en-US" smtClean="0"/>
              <a:t>17</a:t>
            </a:fld>
            <a:endParaRPr lang="en-US"/>
          </a:p>
        </p:txBody>
      </p:sp>
    </p:spTree>
    <p:extLst>
      <p:ext uri="{BB962C8B-B14F-4D97-AF65-F5344CB8AC3E}">
        <p14:creationId xmlns:p14="http://schemas.microsoft.com/office/powerpoint/2010/main" val="147830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Let’s not forget the spiritual nature of our program. We have voluntary contributions, not expected payments. We know that not everyone is able to contribute, and that’s fine. We it is suggested that you give what you can. </a:t>
            </a:r>
          </a:p>
          <a:p>
            <a:r>
              <a:rPr lang="en-US" dirty="0">
                <a:ea typeface="Calibri"/>
                <a:cs typeface="Calibri"/>
              </a:rPr>
              <a:t>We know that not all groups contribute and some groups give more than their share, because of the abundance of the group. Abundance is one of the spiritual principles at work in all of our finances.  </a:t>
            </a:r>
            <a:r>
              <a:rPr lang="en-US" dirty="0">
                <a:highlight>
                  <a:srgbClr val="FFFF00"/>
                </a:highlight>
                <a:ea typeface="Calibri"/>
                <a:cs typeface="Calibri"/>
              </a:rPr>
              <a:t>Your Takeaway? The 7</a:t>
            </a:r>
            <a:r>
              <a:rPr lang="en-US" baseline="30000" dirty="0">
                <a:highlight>
                  <a:srgbClr val="FFFF00"/>
                </a:highlight>
                <a:ea typeface="Calibri"/>
                <a:cs typeface="Calibri"/>
              </a:rPr>
              <a:t>th</a:t>
            </a:r>
            <a:r>
              <a:rPr lang="en-US" dirty="0">
                <a:highlight>
                  <a:srgbClr val="FFFF00"/>
                </a:highlight>
                <a:ea typeface="Calibri"/>
                <a:cs typeface="Calibri"/>
              </a:rPr>
              <a:t> Tradition needs to include supporting your service arms as well as your group. </a:t>
            </a:r>
          </a:p>
        </p:txBody>
      </p:sp>
      <p:sp>
        <p:nvSpPr>
          <p:cNvPr id="4" name="Slide Number Placeholder 3"/>
          <p:cNvSpPr>
            <a:spLocks noGrp="1"/>
          </p:cNvSpPr>
          <p:nvPr>
            <p:ph type="sldNum" sz="quarter" idx="5"/>
          </p:nvPr>
        </p:nvSpPr>
        <p:spPr/>
        <p:txBody>
          <a:bodyPr/>
          <a:lstStyle/>
          <a:p>
            <a:fld id="{0CDF8700-081E-4432-88D8-B7AB39CEE01F}" type="slidenum">
              <a:rPr lang="en-US"/>
              <a:t>18</a:t>
            </a:fld>
            <a:endParaRPr lang="en-US"/>
          </a:p>
        </p:txBody>
      </p:sp>
    </p:spTree>
    <p:extLst>
      <p:ext uri="{BB962C8B-B14F-4D97-AF65-F5344CB8AC3E}">
        <p14:creationId xmlns:p14="http://schemas.microsoft.com/office/powerpoint/2010/main" val="3354802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of Trustees is looking at DEI – that is, Diversity, Equity and Inclusivity opening up an ongoing conversation. The Board participated in a workshop in January.  They made the decision to share the workshop with the delegates at the World Service Conference. The workshop was presented by Debby Irving, author of Waking Up White. And the title of our workshop was I’m a Good Person! Isn’t That Enough? It was a powerful and emotional workshop.  The idea was to broaden our scope and our perspectives around inclusion.  It asked us to rethink our past assumptions and beliefs. </a:t>
            </a:r>
            <a:r>
              <a:rPr lang="en-US" dirty="0">
                <a:highlight>
                  <a:srgbClr val="FFFF00"/>
                </a:highlight>
              </a:rPr>
              <a:t>What was the takeaway for me?  That the Board is committed to continuing its consideration of DEI.  It is a start and we have a long way to Grow.  I believe that our collective Higher Power will lead the way and help us to envision the future of who will be attracted to Al-Anon. </a:t>
            </a:r>
          </a:p>
        </p:txBody>
      </p:sp>
      <p:sp>
        <p:nvSpPr>
          <p:cNvPr id="4" name="Slide Number Placeholder 3"/>
          <p:cNvSpPr>
            <a:spLocks noGrp="1"/>
          </p:cNvSpPr>
          <p:nvPr>
            <p:ph type="sldNum" sz="quarter" idx="5"/>
          </p:nvPr>
        </p:nvSpPr>
        <p:spPr/>
        <p:txBody>
          <a:bodyPr/>
          <a:lstStyle/>
          <a:p>
            <a:fld id="{A6214664-BDE1-4FC2-ADD6-D5D0B33A9DE0}" type="slidenum">
              <a:rPr lang="en-US" smtClean="0"/>
              <a:t>19</a:t>
            </a:fld>
            <a:endParaRPr lang="en-US"/>
          </a:p>
        </p:txBody>
      </p:sp>
    </p:spTree>
    <p:extLst>
      <p:ext uri="{BB962C8B-B14F-4D97-AF65-F5344CB8AC3E}">
        <p14:creationId xmlns:p14="http://schemas.microsoft.com/office/powerpoint/2010/main" val="383828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a:t>
            </a:r>
          </a:p>
          <a:p>
            <a:r>
              <a:rPr lang="en-US" dirty="0"/>
              <a:t>My name is Gwen Dinel,  I am currently serving as the Ontario South Area 86 Delegate!! I had the </a:t>
            </a:r>
            <a:r>
              <a:rPr lang="en-US" dirty="0" err="1"/>
              <a:t>honour</a:t>
            </a:r>
            <a:r>
              <a:rPr lang="en-US" dirty="0"/>
              <a:t> of attending the 63</a:t>
            </a:r>
            <a:r>
              <a:rPr lang="en-US" baseline="30000" dirty="0"/>
              <a:t>rd</a:t>
            </a:r>
            <a:r>
              <a:rPr lang="en-US" dirty="0"/>
              <a:t> World Service Conference.  This is the largest continual Al-Anon Group Conscience.  This is the Business component of Al-Anon.  </a:t>
            </a:r>
          </a:p>
          <a:p>
            <a:r>
              <a:rPr lang="en-US" dirty="0"/>
              <a:t>What does that really mean.  Well, it means that I am the Service Link between Ontario South and the World Service Conference.  In other words, I am going to do my best to share with you what was shared at Conference and since then.  Following the Links of Service you then will take the information back to your districts &amp; to your home Groups.</a:t>
            </a:r>
          </a:p>
          <a:p>
            <a:r>
              <a:rPr lang="en-US" dirty="0"/>
              <a:t>I am so blessed to be with you and I’m excited to see all of you. I have lots to share.  So get comfortable and Buckle in and we’ll get started.</a:t>
            </a:r>
          </a:p>
        </p:txBody>
      </p:sp>
      <p:sp>
        <p:nvSpPr>
          <p:cNvPr id="4" name="Slide Number Placeholder 3"/>
          <p:cNvSpPr>
            <a:spLocks noGrp="1"/>
          </p:cNvSpPr>
          <p:nvPr>
            <p:ph type="sldNum" sz="quarter" idx="5"/>
          </p:nvPr>
        </p:nvSpPr>
        <p:spPr/>
        <p:txBody>
          <a:bodyPr/>
          <a:lstStyle/>
          <a:p>
            <a:fld id="{A6214664-BDE1-4FC2-ADD6-D5D0B33A9DE0}" type="slidenum">
              <a:rPr lang="en-US" smtClean="0"/>
              <a:t>2</a:t>
            </a:fld>
            <a:endParaRPr lang="en-US"/>
          </a:p>
        </p:txBody>
      </p:sp>
    </p:spTree>
    <p:extLst>
      <p:ext uri="{BB962C8B-B14F-4D97-AF65-F5344CB8AC3E}">
        <p14:creationId xmlns:p14="http://schemas.microsoft.com/office/powerpoint/2010/main" val="314823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teams gave a great presentation about their visits to these countries, their support for these service structures, and the kinds of concerns these structures had, often similar to our own concerns. They have hired a new director of ICC, Tanya J., She had submitted her resume for Trustee.  After careful consideration WSO offered her the role of Director of ICC for all of these general service structures throughout the world, some well established, some developing, and some just beginning. WSO is the senior service entity. They decided to have more frequent meetings and town halls to support some of these structures.  What can you share? </a:t>
            </a:r>
            <a:r>
              <a:rPr lang="en-US" dirty="0">
                <a:highlight>
                  <a:srgbClr val="FFFF00"/>
                </a:highlight>
              </a:rPr>
              <a:t> Al-Anon is growing and is really and truly becoming a World Wide Fellowship with the ongoing help and encouragement of WSO. Because of type of outreach the Director from the Germany came to out WSC.  She was invited with voice and no vote. </a:t>
            </a:r>
          </a:p>
        </p:txBody>
      </p:sp>
      <p:sp>
        <p:nvSpPr>
          <p:cNvPr id="4" name="Slide Number Placeholder 3"/>
          <p:cNvSpPr>
            <a:spLocks noGrp="1"/>
          </p:cNvSpPr>
          <p:nvPr>
            <p:ph type="sldNum" sz="quarter" idx="5"/>
          </p:nvPr>
        </p:nvSpPr>
        <p:spPr/>
        <p:txBody>
          <a:bodyPr/>
          <a:lstStyle/>
          <a:p>
            <a:fld id="{A6214664-BDE1-4FC2-ADD6-D5D0B33A9DE0}" type="slidenum">
              <a:rPr lang="en-US" smtClean="0"/>
              <a:t>20</a:t>
            </a:fld>
            <a:endParaRPr lang="en-US"/>
          </a:p>
        </p:txBody>
      </p:sp>
    </p:spTree>
    <p:extLst>
      <p:ext uri="{BB962C8B-B14F-4D97-AF65-F5344CB8AC3E}">
        <p14:creationId xmlns:p14="http://schemas.microsoft.com/office/powerpoint/2010/main" val="800837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 this was very special.  Sponsorship has played a huge role in my recovery, both as a </a:t>
            </a:r>
            <a:r>
              <a:rPr lang="en-US" dirty="0" err="1"/>
              <a:t>sponsee</a:t>
            </a:r>
            <a:r>
              <a:rPr lang="en-US" dirty="0"/>
              <a:t> and a sponsor. </a:t>
            </a:r>
          </a:p>
          <a:p>
            <a:r>
              <a:rPr lang="en-US" dirty="0"/>
              <a:t>As we know, nothing happens quickly in Al-Anon. The new daily reader being débuted at the International in July was passed as a motion 9 years ago!  </a:t>
            </a:r>
          </a:p>
        </p:txBody>
      </p:sp>
      <p:sp>
        <p:nvSpPr>
          <p:cNvPr id="4" name="Slide Number Placeholder 3"/>
          <p:cNvSpPr>
            <a:spLocks noGrp="1"/>
          </p:cNvSpPr>
          <p:nvPr>
            <p:ph type="sldNum" sz="quarter" idx="5"/>
          </p:nvPr>
        </p:nvSpPr>
        <p:spPr/>
        <p:txBody>
          <a:bodyPr/>
          <a:lstStyle/>
          <a:p>
            <a:fld id="{A6214664-BDE1-4FC2-ADD6-D5D0B33A9DE0}" type="slidenum">
              <a:rPr lang="en-US" smtClean="0"/>
              <a:t>21</a:t>
            </a:fld>
            <a:endParaRPr lang="en-US"/>
          </a:p>
        </p:txBody>
      </p:sp>
    </p:spTree>
    <p:extLst>
      <p:ext uri="{BB962C8B-B14F-4D97-AF65-F5344CB8AC3E}">
        <p14:creationId xmlns:p14="http://schemas.microsoft.com/office/powerpoint/2010/main" val="111615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Transforming Electronic Groups – I am not going to spend too much time on this topic.  The Task Force will be reporting to you with regard to groups in Ontario South. </a:t>
            </a:r>
          </a:p>
          <a:p>
            <a:r>
              <a:rPr lang="en-US" dirty="0"/>
              <a:t>This has been a huge undertaking that started before the Motion to allow electronic meetings to be electronic groups in 2021.</a:t>
            </a:r>
          </a:p>
          <a:p>
            <a:r>
              <a:rPr lang="en-US" dirty="0"/>
              <a:t>The move forward with accepting the Global Electronic Area into the WSO Service Structure has been moving full speed (remember its Al-Anon) ahead this year as more and more Electronic Groups register and more and more Areas allow Electronic Groups to be a part of their Area.  Right now, there are forms on the WSO website that an electronic group can register or submit a change. As of last month, these forms are online only, not printable to submit by mail. The Global Electronic Meeting Search went live on March 10, 2023 and this has been no easy undertaking.  The search is driven by the user’s time zone; if you are in central time, it shows all the meetings in that time zone.  It lists them in chronological order but it is searchable by name, platform, day, time, focus, etc. Now this search engine is only for registered electronic groups and those in the Global Electronic Area.  So what about electronic groups that are attached to a geographic area? </a:t>
            </a:r>
          </a:p>
        </p:txBody>
      </p:sp>
      <p:sp>
        <p:nvSpPr>
          <p:cNvPr id="4" name="Slide Number Placeholder 3"/>
          <p:cNvSpPr>
            <a:spLocks noGrp="1"/>
          </p:cNvSpPr>
          <p:nvPr>
            <p:ph type="sldNum" sz="quarter" idx="5"/>
          </p:nvPr>
        </p:nvSpPr>
        <p:spPr/>
        <p:txBody>
          <a:bodyPr/>
          <a:lstStyle/>
          <a:p>
            <a:fld id="{A6214664-BDE1-4FC2-ADD6-D5D0B33A9DE0}" type="slidenum">
              <a:rPr lang="en-US" smtClean="0"/>
              <a:t>22</a:t>
            </a:fld>
            <a:endParaRPr lang="en-US"/>
          </a:p>
        </p:txBody>
      </p:sp>
    </p:spTree>
    <p:extLst>
      <p:ext uri="{BB962C8B-B14F-4D97-AF65-F5344CB8AC3E}">
        <p14:creationId xmlns:p14="http://schemas.microsoft.com/office/powerpoint/2010/main" val="303329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geographic electronic meeting search is a work in progress. Currently these meetings can be found by accessing our the World Service website. This is how WSO is hoping to incorporate geographic electronic groups into the meeting search.  They plan to use the zip code of the CMA.  They will put the pin, a different color, into a non-residence in that zip code – water, a park, an intersection, something that will not give an address to go to. This will be for electronic groups that are registered to a geographic area.  </a:t>
            </a:r>
          </a:p>
        </p:txBody>
      </p:sp>
      <p:sp>
        <p:nvSpPr>
          <p:cNvPr id="4" name="Slide Number Placeholder 3"/>
          <p:cNvSpPr>
            <a:spLocks noGrp="1"/>
          </p:cNvSpPr>
          <p:nvPr>
            <p:ph type="sldNum" sz="quarter" idx="5"/>
          </p:nvPr>
        </p:nvSpPr>
        <p:spPr/>
        <p:txBody>
          <a:bodyPr/>
          <a:lstStyle/>
          <a:p>
            <a:fld id="{A6214664-BDE1-4FC2-ADD6-D5D0B33A9DE0}" type="slidenum">
              <a:rPr lang="en-US" smtClean="0"/>
              <a:t>23</a:t>
            </a:fld>
            <a:endParaRPr lang="en-US"/>
          </a:p>
        </p:txBody>
      </p:sp>
    </p:spTree>
    <p:extLst>
      <p:ext uri="{BB962C8B-B14F-4D97-AF65-F5344CB8AC3E}">
        <p14:creationId xmlns:p14="http://schemas.microsoft.com/office/powerpoint/2010/main" val="57322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66724"/>
          </a:xfrm>
        </p:spPr>
        <p:txBody>
          <a:bodyPr/>
          <a:lstStyle/>
          <a:p>
            <a:r>
              <a:rPr lang="en-US" dirty="0"/>
              <a:t>So what about a group that has been temporarily meeting electronically and haven’t gone back to face to face. Up to now, there has been no timeline for these groups.  But as these procedures are developing, WSO is asking these groups to decide either become electronic groups or go back to physical groups by 6 months to a year from when the area passed procedures for allowing electronic groups.  For us in Ontario South this is still a work in progress. One major factor – consider what audience you want to attract? If you want a global audience, you might want to join the Global Electronic Area. If you want to attract a local audience and if you want to participate in the local service structure, your district, your area, then consider changing to an electronic group. This would involve just a change form.  Your group records coordinator can help you with that.  Now how about what we previously referred to as hybrid meetings? We are now calling these Physical Groups with an Electronic Component.  How long can they remain meeting in this format.  Well, the question was asked and the response was – </a:t>
            </a:r>
            <a:r>
              <a:rPr lang="en-US" b="1" dirty="0">
                <a:solidFill>
                  <a:srgbClr val="C00000"/>
                </a:solidFill>
              </a:rPr>
              <a:t>as long as they wanted. </a:t>
            </a:r>
          </a:p>
          <a:p>
            <a:r>
              <a:rPr lang="en-US" dirty="0">
                <a:highlight>
                  <a:srgbClr val="FFFF00"/>
                </a:highlight>
              </a:rPr>
              <a:t>What can you report back? </a:t>
            </a:r>
          </a:p>
          <a:p>
            <a:r>
              <a:rPr lang="en-US" dirty="0">
                <a:highlight>
                  <a:srgbClr val="FFFF00"/>
                </a:highlight>
              </a:rPr>
              <a:t>Transforming electronic groups is a major undertaking at WSO. The Global Electronic Group Search is functional and easy to use. WSO is working on how to search for Geographic Electronic Meetings, possibly using the zip code. If your group is a temporary electronic meeting registered as a physical meeting, you need to start considering whether to stay electronic or go back to physical. If you are a Physical group with and electronic component – continue as you are based on your group conscience. </a:t>
            </a:r>
          </a:p>
        </p:txBody>
      </p:sp>
      <p:sp>
        <p:nvSpPr>
          <p:cNvPr id="4" name="Slide Number Placeholder 3"/>
          <p:cNvSpPr>
            <a:spLocks noGrp="1"/>
          </p:cNvSpPr>
          <p:nvPr>
            <p:ph type="sldNum" sz="quarter" idx="5"/>
          </p:nvPr>
        </p:nvSpPr>
        <p:spPr/>
        <p:txBody>
          <a:bodyPr/>
          <a:lstStyle/>
          <a:p>
            <a:fld id="{A6214664-BDE1-4FC2-ADD6-D5D0B33A9DE0}" type="slidenum">
              <a:rPr lang="en-US" smtClean="0"/>
              <a:t>24</a:t>
            </a:fld>
            <a:endParaRPr lang="en-US"/>
          </a:p>
        </p:txBody>
      </p:sp>
    </p:spTree>
    <p:extLst>
      <p:ext uri="{BB962C8B-B14F-4D97-AF65-F5344CB8AC3E}">
        <p14:creationId xmlns:p14="http://schemas.microsoft.com/office/powerpoint/2010/main" val="387652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one of my favorite parts of the conference. Each staff member that heads a department gets to share what they’ve been doing. I have a copy of the Annual Report if you would like to see it and it will be available soon on the website. Go to members then to WSO and you’ll see Annual Report on that page. You will find that the Annual Report aligns very closely to the Mission and the Strategic Objectives.  At the conference, the members really just gave an update since January since the Annual Report covers 2022.  The Chairperson of the Board, Lynette, talked about the staffing. They have had some staff retire, move on to other opportunities and the Loss of Chris Baker.  This was a tough loss for anyone that knew Chris.  He will be missed.  </a:t>
            </a:r>
            <a:r>
              <a:rPr lang="en-US" dirty="0" err="1"/>
              <a:t>Niketa</a:t>
            </a:r>
            <a:r>
              <a:rPr lang="en-US" dirty="0"/>
              <a:t>, who is the Director of Finance and as such, not a member of Al-Anon, talked about the translation efforts – this is a huge thing for WSO, to get everything translated into French and Spanish before it comes out. Scott talked about the mobile app – we’re up to 125,000 members! They are working on an upgrade for the app. </a:t>
            </a:r>
          </a:p>
        </p:txBody>
      </p:sp>
      <p:sp>
        <p:nvSpPr>
          <p:cNvPr id="4" name="Slide Number Placeholder 3"/>
          <p:cNvSpPr>
            <a:spLocks noGrp="1"/>
          </p:cNvSpPr>
          <p:nvPr>
            <p:ph type="sldNum" sz="quarter" idx="5"/>
          </p:nvPr>
        </p:nvSpPr>
        <p:spPr/>
        <p:txBody>
          <a:bodyPr/>
          <a:lstStyle/>
          <a:p>
            <a:fld id="{A6214664-BDE1-4FC2-ADD6-D5D0B33A9DE0}" type="slidenum">
              <a:rPr lang="en-US" smtClean="0"/>
              <a:t>26</a:t>
            </a:fld>
            <a:endParaRPr lang="en-US"/>
          </a:p>
        </p:txBody>
      </p:sp>
    </p:spTree>
    <p:extLst>
      <p:ext uri="{BB962C8B-B14F-4D97-AF65-F5344CB8AC3E}">
        <p14:creationId xmlns:p14="http://schemas.microsoft.com/office/powerpoint/2010/main" val="1775780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every three years, Delegates have the opportunity to visit OUR World Service Office.  This building is owned by Al-Anon World Service and this is where all of the staff that you interact with are located.  This is all made possible by your financial contributions and literature purchases. When our buss pulled into the drive we were greeted by all the WSO staff, the Executive Committee members and the Trustees. They were all lined up outside the building and as we went through the line were given a hag and each person said “welcome Home”  Be still my heart.  I cried all the way through the line and so did most everyone else.  It was exceptionally emotional and the welcomes were so sincere. We were given a tour of the building.  There are so many nods in the architecture to our logo, the circle in the triangle.  </a:t>
            </a:r>
          </a:p>
        </p:txBody>
      </p:sp>
      <p:sp>
        <p:nvSpPr>
          <p:cNvPr id="4" name="Slide Number Placeholder 3"/>
          <p:cNvSpPr>
            <a:spLocks noGrp="1"/>
          </p:cNvSpPr>
          <p:nvPr>
            <p:ph type="sldNum" sz="quarter" idx="5"/>
          </p:nvPr>
        </p:nvSpPr>
        <p:spPr/>
        <p:txBody>
          <a:bodyPr/>
          <a:lstStyle/>
          <a:p>
            <a:fld id="{A6214664-BDE1-4FC2-ADD6-D5D0B33A9DE0}" type="slidenum">
              <a:rPr lang="en-US" smtClean="0"/>
              <a:t>27</a:t>
            </a:fld>
            <a:endParaRPr lang="en-US"/>
          </a:p>
        </p:txBody>
      </p:sp>
    </p:spTree>
    <p:extLst>
      <p:ext uri="{BB962C8B-B14F-4D97-AF65-F5344CB8AC3E}">
        <p14:creationId xmlns:p14="http://schemas.microsoft.com/office/powerpoint/2010/main" val="215256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of charts from the report. You can see how many groups we have in the US and in Canada, as well as worldwide. </a:t>
            </a:r>
            <a:r>
              <a:rPr lang="en-US" dirty="0" err="1"/>
              <a:t>Niketa</a:t>
            </a:r>
            <a:r>
              <a:rPr lang="en-US" dirty="0"/>
              <a:t>, shared that they have 891 groups in the GEA with 1,468 meetings. Most of the services are group services, including answering the meeting line, registering groups, supporting registering groups, the mobile app, supporting Alateen groups,  supporting information service centers, maintaining archives, and the international. </a:t>
            </a:r>
          </a:p>
        </p:txBody>
      </p:sp>
      <p:sp>
        <p:nvSpPr>
          <p:cNvPr id="4" name="Slide Number Placeholder 3"/>
          <p:cNvSpPr>
            <a:spLocks noGrp="1"/>
          </p:cNvSpPr>
          <p:nvPr>
            <p:ph type="sldNum" sz="quarter" idx="5"/>
          </p:nvPr>
        </p:nvSpPr>
        <p:spPr/>
        <p:txBody>
          <a:bodyPr/>
          <a:lstStyle/>
          <a:p>
            <a:fld id="{A6214664-BDE1-4FC2-ADD6-D5D0B33A9DE0}" type="slidenum">
              <a:rPr lang="en-US" smtClean="0"/>
              <a:t>28</a:t>
            </a:fld>
            <a:endParaRPr lang="en-US"/>
          </a:p>
        </p:txBody>
      </p:sp>
    </p:spTree>
    <p:extLst>
      <p:ext uri="{BB962C8B-B14F-4D97-AF65-F5344CB8AC3E}">
        <p14:creationId xmlns:p14="http://schemas.microsoft.com/office/powerpoint/2010/main" val="1747732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reports. Heather is working with a variety of recovery professionals and events to continue to educate what Al-Anon is. Sarah is the head of programs, overseeing groups records which has been incredibly busy with the transformation of electronic groups, meeting with public outreach coordinators on AFG Connects, continuing to work with and support the Global Electronic Area, working on Alateen re-certification – little plug for Jan – get your amias forms to her asap. And Suzanne reported on the Conference preparations. She made amends for a typo in the service manual. On page 13 in the new Manual, in steps 3 and 11, the word “God” is italicized. This is a little thing but it is an error. That word is not meant to be italicized. That is corrected on the online version but not in the current paper version. </a:t>
            </a:r>
          </a:p>
        </p:txBody>
      </p:sp>
      <p:sp>
        <p:nvSpPr>
          <p:cNvPr id="4" name="Slide Number Placeholder 3"/>
          <p:cNvSpPr>
            <a:spLocks noGrp="1"/>
          </p:cNvSpPr>
          <p:nvPr>
            <p:ph type="sldNum" sz="quarter" idx="5"/>
          </p:nvPr>
        </p:nvSpPr>
        <p:spPr/>
        <p:txBody>
          <a:bodyPr/>
          <a:lstStyle/>
          <a:p>
            <a:fld id="{A6214664-BDE1-4FC2-ADD6-D5D0B33A9DE0}" type="slidenum">
              <a:rPr lang="en-US" smtClean="0"/>
              <a:t>29</a:t>
            </a:fld>
            <a:endParaRPr lang="en-US"/>
          </a:p>
        </p:txBody>
      </p:sp>
    </p:spTree>
    <p:extLst>
      <p:ext uri="{BB962C8B-B14F-4D97-AF65-F5344CB8AC3E}">
        <p14:creationId xmlns:p14="http://schemas.microsoft.com/office/powerpoint/2010/main" val="3639074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(pictured) is our Literature chair and he reported that you will be able to place advance orders for the new book soon. It will ship out July 5. The Alateen bookmark is completed and being translated.  The Forum is up to 19,052 subscriptions!! In terms of the International structures, we had already gotten the ICC report. Tanya reported on the IAGSM and said they had determined that they needed to meet with the new and emerging structures on a regular basis and were even holding some town hall meetings with them.  </a:t>
            </a:r>
          </a:p>
          <a:p>
            <a:endParaRPr lang="en-US" dirty="0"/>
          </a:p>
          <a:p>
            <a:r>
              <a:rPr lang="en-US" dirty="0">
                <a:highlight>
                  <a:srgbClr val="FFFF00"/>
                </a:highlight>
              </a:rPr>
              <a:t>Takeaway – there’s so much WSO is doing for each and every group! These are dedicated, loving individuals with a love and dedication for Al-Anon and its future. </a:t>
            </a:r>
          </a:p>
          <a:p>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30</a:t>
            </a:fld>
            <a:endParaRPr lang="en-US"/>
          </a:p>
        </p:txBody>
      </p:sp>
    </p:spTree>
    <p:extLst>
      <p:ext uri="{BB962C8B-B14F-4D97-AF65-F5344CB8AC3E}">
        <p14:creationId xmlns:p14="http://schemas.microsoft.com/office/powerpoint/2010/main" val="32554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welcome everyone to the 2023 Assembly for Ontario South Area 86.  Those who have been to assembly can offer love &amp; encouragement to those that are here for their 1</a:t>
            </a:r>
            <a:r>
              <a:rPr lang="en-US" baseline="30000" dirty="0"/>
              <a:t>st</a:t>
            </a:r>
            <a:r>
              <a:rPr lang="en-US" dirty="0"/>
              <a:t> time. </a:t>
            </a:r>
          </a:p>
          <a:p>
            <a:r>
              <a:rPr lang="en-US" dirty="0"/>
              <a:t>If you are new to your service role remember that year 1 is confused.  Please know that we are all in this together.   </a:t>
            </a:r>
          </a:p>
        </p:txBody>
      </p:sp>
      <p:sp>
        <p:nvSpPr>
          <p:cNvPr id="4" name="Slide Number Placeholder 3"/>
          <p:cNvSpPr>
            <a:spLocks noGrp="1"/>
          </p:cNvSpPr>
          <p:nvPr>
            <p:ph type="sldNum" sz="quarter" idx="5"/>
          </p:nvPr>
        </p:nvSpPr>
        <p:spPr/>
        <p:txBody>
          <a:bodyPr/>
          <a:lstStyle/>
          <a:p>
            <a:fld id="{A6214664-BDE1-4FC2-ADD6-D5D0B33A9DE0}" type="slidenum">
              <a:rPr lang="en-US" smtClean="0"/>
              <a:t>3</a:t>
            </a:fld>
            <a:endParaRPr lang="en-US"/>
          </a:p>
        </p:txBody>
      </p:sp>
    </p:spTree>
    <p:extLst>
      <p:ext uri="{BB962C8B-B14F-4D97-AF65-F5344CB8AC3E}">
        <p14:creationId xmlns:p14="http://schemas.microsoft.com/office/powerpoint/2010/main" val="4707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 let’s get into some information regarding Electronic Alateen Groups. First make note that are currently NO Alateen Electronic groups except for the ones on the Al-Anon Mobile Ap. There are so many things to involved in order to keep out youth safe in meetings. When you are dealing with minors over the internet on a global scale, there are many regulations and they vary from state to state, province to province etc.  We do have 5 Electronic Alateen meetings on the mobile app. This was a pilot project, from the Alateen chat rooms originally.  The challenge - we must keep Alateens safe in a global environment and keep it legal as well.  I’m going to present the Conceptual Solution that the Project Team has come up with – it’s still a work in progress, will need to go to the Board for approval when finished. From there it will go to Conference.  This is the conceptual solution.  The Project Team will come up with a set of minimum safety requirements – the Global Electronic Alateen Safety and Behavioral Requirements.  That is Global EASBR. </a:t>
            </a:r>
          </a:p>
        </p:txBody>
      </p:sp>
      <p:sp>
        <p:nvSpPr>
          <p:cNvPr id="4" name="Slide Number Placeholder 3"/>
          <p:cNvSpPr>
            <a:spLocks noGrp="1"/>
          </p:cNvSpPr>
          <p:nvPr>
            <p:ph type="sldNum" sz="quarter" idx="5"/>
          </p:nvPr>
        </p:nvSpPr>
        <p:spPr/>
        <p:txBody>
          <a:bodyPr/>
          <a:lstStyle/>
          <a:p>
            <a:fld id="{A6214664-BDE1-4FC2-ADD6-D5D0B33A9DE0}" type="slidenum">
              <a:rPr lang="en-US" smtClean="0"/>
              <a:t>31</a:t>
            </a:fld>
            <a:endParaRPr lang="en-US"/>
          </a:p>
        </p:txBody>
      </p:sp>
    </p:spTree>
    <p:extLst>
      <p:ext uri="{BB962C8B-B14F-4D97-AF65-F5344CB8AC3E}">
        <p14:creationId xmlns:p14="http://schemas.microsoft.com/office/powerpoint/2010/main" val="1621049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Electronic Alateen Groups would adhere – some places, especially internationally, may incorporate more stringent requirement. All Alateen Members involved in Alateen Service for Electronic Groups, heretofore known as AMIAS-E, will need to be mandated reporters. The AMIAS-E would need to pass a background check, as our sponsors do now. There would be two sponsors at every electronic meeting.  </a:t>
            </a:r>
          </a:p>
        </p:txBody>
      </p:sp>
      <p:sp>
        <p:nvSpPr>
          <p:cNvPr id="4" name="Slide Number Placeholder 3"/>
          <p:cNvSpPr>
            <a:spLocks noGrp="1"/>
          </p:cNvSpPr>
          <p:nvPr>
            <p:ph type="sldNum" sz="quarter" idx="5"/>
          </p:nvPr>
        </p:nvSpPr>
        <p:spPr/>
        <p:txBody>
          <a:bodyPr/>
          <a:lstStyle/>
          <a:p>
            <a:fld id="{A6214664-BDE1-4FC2-ADD6-D5D0B33A9DE0}" type="slidenum">
              <a:rPr lang="en-US" smtClean="0"/>
              <a:t>32</a:t>
            </a:fld>
            <a:endParaRPr lang="en-US"/>
          </a:p>
        </p:txBody>
      </p:sp>
    </p:spTree>
    <p:extLst>
      <p:ext uri="{BB962C8B-B14F-4D97-AF65-F5344CB8AC3E}">
        <p14:creationId xmlns:p14="http://schemas.microsoft.com/office/powerpoint/2010/main" val="1277897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new – all teens would need to have a pre-interview with the AMIAS-E, verifying their age, showing a photo ID, which could be a problem with some younger teens!, provide contact information, and share emergency contact of parent or guardian. This is all new.  This is to protect the teens from anyone trying to enter the meeting that doesn’t belong.  The AMIAS-Es would keep a list of those Alateens that have been interviewed and given the necessary information, then those teens would receive the meeting info.  To enter the meeting room they would need to show the photo id.</a:t>
            </a:r>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33</a:t>
            </a:fld>
            <a:endParaRPr lang="en-US"/>
          </a:p>
        </p:txBody>
      </p:sp>
    </p:spTree>
    <p:extLst>
      <p:ext uri="{BB962C8B-B14F-4D97-AF65-F5344CB8AC3E}">
        <p14:creationId xmlns:p14="http://schemas.microsoft.com/office/powerpoint/2010/main" val="3481037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meeting links would not be published, only sent to those teens who followed the process.  The Alateens must be 13 years  old. COPPA is being updated so this may change. In some countries, it might be 16. The video must be on. Training would be provided for all AMIAS-E.  And lastly, Areas would have the autonomy to decide whether they want to host Electronic Alateen Groups in their Area. </a:t>
            </a:r>
          </a:p>
          <a:p>
            <a:r>
              <a:rPr lang="en-US" dirty="0"/>
              <a:t>Again, do you need to start getting your Alateens to get photo ids??  No, this is all conceptual at this point.  Understand though that this is no simple thing</a:t>
            </a:r>
            <a:r>
              <a:rPr lang="en-US" dirty="0">
                <a:highlight>
                  <a:srgbClr val="FFFF00"/>
                </a:highlight>
              </a:rPr>
              <a:t>. So what’s the takeaway:  the project team is working on the feasibility of electronic </a:t>
            </a:r>
            <a:r>
              <a:rPr lang="en-US" dirty="0" err="1">
                <a:highlight>
                  <a:srgbClr val="FFFF00"/>
                </a:highlight>
              </a:rPr>
              <a:t>alateen</a:t>
            </a:r>
            <a:r>
              <a:rPr lang="en-US" dirty="0">
                <a:highlight>
                  <a:srgbClr val="FFFF00"/>
                </a:highlight>
              </a:rPr>
              <a:t> meetings with the bottom line of keeping our Alateens are safe. </a:t>
            </a:r>
          </a:p>
        </p:txBody>
      </p:sp>
      <p:sp>
        <p:nvSpPr>
          <p:cNvPr id="4" name="Slide Number Placeholder 3"/>
          <p:cNvSpPr>
            <a:spLocks noGrp="1"/>
          </p:cNvSpPr>
          <p:nvPr>
            <p:ph type="sldNum" sz="quarter" idx="5"/>
          </p:nvPr>
        </p:nvSpPr>
        <p:spPr/>
        <p:txBody>
          <a:bodyPr/>
          <a:lstStyle/>
          <a:p>
            <a:fld id="{A6214664-BDE1-4FC2-ADD6-D5D0B33A9DE0}" type="slidenum">
              <a:rPr lang="en-US" smtClean="0"/>
              <a:t>34</a:t>
            </a:fld>
            <a:endParaRPr lang="en-US"/>
          </a:p>
        </p:txBody>
      </p:sp>
    </p:spTree>
    <p:extLst>
      <p:ext uri="{BB962C8B-B14F-4D97-AF65-F5344CB8AC3E}">
        <p14:creationId xmlns:p14="http://schemas.microsoft.com/office/powerpoint/2010/main" val="206444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and Trademark infringements are becoming more and more of an issue. They didn’t used to be a problem but with the internet and social media, the world has changed. Copyright refers to the exclusive legal right to print or publish material. Al-Anon Inc. is the only one with the legal right to produce CAL; this protects the collective wisdom of Al-Anon members. Only WSO can use it or give permission to others to print or publish any material. New Group Registration forms now include permission to use CAL in your meetings. This was always understood in the past for physical meetings but WSO started putting it on the registration for electronic groups, giving them permission to screen share CAL during the meeting. You can photocopy or screen share CAL but only for the meeting, not to take home. Trademark refers to our name – Al-Anon and Alateen (and let’s be diligent about spelling it correctly!!) and our logo, the circle in the triangle. If our logo is put on an outside event that looks as if it’s sponsored by Al-Anon, that can affect Al-Anon as a whole. </a:t>
            </a:r>
          </a:p>
        </p:txBody>
      </p:sp>
      <p:sp>
        <p:nvSpPr>
          <p:cNvPr id="4" name="Slide Number Placeholder 3"/>
          <p:cNvSpPr>
            <a:spLocks noGrp="1"/>
          </p:cNvSpPr>
          <p:nvPr>
            <p:ph type="sldNum" sz="quarter" idx="5"/>
          </p:nvPr>
        </p:nvSpPr>
        <p:spPr/>
        <p:txBody>
          <a:bodyPr/>
          <a:lstStyle/>
          <a:p>
            <a:fld id="{A6214664-BDE1-4FC2-ADD6-D5D0B33A9DE0}" type="slidenum">
              <a:rPr lang="en-US" smtClean="0"/>
              <a:t>35</a:t>
            </a:fld>
            <a:endParaRPr lang="en-US"/>
          </a:p>
        </p:txBody>
      </p:sp>
    </p:spTree>
    <p:extLst>
      <p:ext uri="{BB962C8B-B14F-4D97-AF65-F5344CB8AC3E}">
        <p14:creationId xmlns:p14="http://schemas.microsoft.com/office/powerpoint/2010/main" val="4135801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common violations. It is not okay to copy literature and distribute or try to sell it. You can copy it for a meeting but then it shouldn’t leave the meeting. We talked about using the logo or name with an event not connected to a service arm. It is not legal to modify the logo. We talked about the logo on the meal cards – not really supposed to do that. There are some websites that put Al-Anon readings along with other 12 step program readings every day. This is a violation and you can report those to WSO; they have a part-time person employed just to work on copyright and trademark violations. What about TikTok videos with Al-Anon readings? Nope, not legal.  Most violations are simply misunderstandings or misinformation. It is relatively easy to get permission to use CAL. WSO Digital Communication department sends out CAL readings and quotes every month to registered websites. The Al-Anon guidelines can always be printed and distributed. You can request permission from WSO and it is often given. So read more about it! </a:t>
            </a:r>
            <a:r>
              <a:rPr lang="en-US" dirty="0">
                <a:highlight>
                  <a:srgbClr val="FFFF00"/>
                </a:highlight>
              </a:rPr>
              <a:t>Takeaway – we need to protect our copyright and our trademark. We can give away everything in our program but our name. </a:t>
            </a:r>
          </a:p>
        </p:txBody>
      </p:sp>
      <p:sp>
        <p:nvSpPr>
          <p:cNvPr id="4" name="Slide Number Placeholder 3"/>
          <p:cNvSpPr>
            <a:spLocks noGrp="1"/>
          </p:cNvSpPr>
          <p:nvPr>
            <p:ph type="sldNum" sz="quarter" idx="5"/>
          </p:nvPr>
        </p:nvSpPr>
        <p:spPr/>
        <p:txBody>
          <a:bodyPr/>
          <a:lstStyle/>
          <a:p>
            <a:fld id="{A6214664-BDE1-4FC2-ADD6-D5D0B33A9DE0}" type="slidenum">
              <a:rPr lang="en-US" smtClean="0"/>
              <a:t>36</a:t>
            </a:fld>
            <a:endParaRPr lang="en-US"/>
          </a:p>
        </p:txBody>
      </p:sp>
    </p:spTree>
    <p:extLst>
      <p:ext uri="{BB962C8B-B14F-4D97-AF65-F5344CB8AC3E}">
        <p14:creationId xmlns:p14="http://schemas.microsoft.com/office/powerpoint/2010/main" val="3323166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super excited about this information and where it might lead to.  The possibilities could be endless in terms of reaching out to Health Care </a:t>
            </a:r>
            <a:r>
              <a:rPr lang="en-US" dirty="0" err="1"/>
              <a:t>Proffessionals</a:t>
            </a:r>
            <a:r>
              <a:rPr lang="en-US" dirty="0"/>
              <a:t>.  </a:t>
            </a:r>
          </a:p>
        </p:txBody>
      </p:sp>
      <p:sp>
        <p:nvSpPr>
          <p:cNvPr id="4" name="Slide Number Placeholder 3"/>
          <p:cNvSpPr>
            <a:spLocks noGrp="1"/>
          </p:cNvSpPr>
          <p:nvPr>
            <p:ph type="sldNum" sz="quarter" idx="5"/>
          </p:nvPr>
        </p:nvSpPr>
        <p:spPr/>
        <p:txBody>
          <a:bodyPr/>
          <a:lstStyle/>
          <a:p>
            <a:fld id="{A6214664-BDE1-4FC2-ADD6-D5D0B33A9DE0}" type="slidenum">
              <a:rPr lang="en-US" smtClean="0"/>
              <a:t>37</a:t>
            </a:fld>
            <a:endParaRPr lang="en-US"/>
          </a:p>
        </p:txBody>
      </p:sp>
    </p:spTree>
    <p:extLst>
      <p:ext uri="{BB962C8B-B14F-4D97-AF65-F5344CB8AC3E}">
        <p14:creationId xmlns:p14="http://schemas.microsoft.com/office/powerpoint/2010/main" val="722346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all accounts the international convention was a great success.  </a:t>
            </a:r>
          </a:p>
        </p:txBody>
      </p:sp>
      <p:sp>
        <p:nvSpPr>
          <p:cNvPr id="4" name="Slide Number Placeholder 3"/>
          <p:cNvSpPr>
            <a:spLocks noGrp="1"/>
          </p:cNvSpPr>
          <p:nvPr>
            <p:ph type="sldNum" sz="quarter" idx="5"/>
          </p:nvPr>
        </p:nvSpPr>
        <p:spPr/>
        <p:txBody>
          <a:bodyPr/>
          <a:lstStyle/>
          <a:p>
            <a:fld id="{A6214664-BDE1-4FC2-ADD6-D5D0B33A9DE0}" type="slidenum">
              <a:rPr lang="en-US" smtClean="0"/>
              <a:t>38</a:t>
            </a:fld>
            <a:endParaRPr lang="en-US"/>
          </a:p>
        </p:txBody>
      </p:sp>
    </p:spTree>
    <p:extLst>
      <p:ext uri="{BB962C8B-B14F-4D97-AF65-F5344CB8AC3E}">
        <p14:creationId xmlns:p14="http://schemas.microsoft.com/office/powerpoint/2010/main" val="2267891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39</a:t>
            </a:fld>
            <a:endParaRPr lang="en-US"/>
          </a:p>
        </p:txBody>
      </p:sp>
    </p:spTree>
    <p:extLst>
      <p:ext uri="{BB962C8B-B14F-4D97-AF65-F5344CB8AC3E}">
        <p14:creationId xmlns:p14="http://schemas.microsoft.com/office/powerpoint/2010/main" val="4010366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Ontario South is a huge geographical area.  We go from Windsor up to Minden &amp; all the way to the Ottawa Region.  Your new Executive will begin their service roles January 1</a:t>
            </a:r>
            <a:r>
              <a:rPr lang="en-US" baseline="30000" dirty="0"/>
              <a:t>st</a:t>
            </a:r>
            <a:r>
              <a:rPr lang="en-US" dirty="0"/>
              <a:t>.  I encourage you to invite ___________________(new Delegate) to visit, speak at your event, share their personal or their service story.  Seek out the new coordinators and invite them to attend / present at a workshop.  Think outside the box.  How can you tap into their ES&amp;H and share it with your groups. </a:t>
            </a:r>
          </a:p>
        </p:txBody>
      </p:sp>
      <p:sp>
        <p:nvSpPr>
          <p:cNvPr id="4" name="Slide Number Placeholder 3"/>
          <p:cNvSpPr>
            <a:spLocks noGrp="1"/>
          </p:cNvSpPr>
          <p:nvPr>
            <p:ph type="sldNum" sz="quarter" idx="5"/>
          </p:nvPr>
        </p:nvSpPr>
        <p:spPr/>
        <p:txBody>
          <a:bodyPr/>
          <a:lstStyle/>
          <a:p>
            <a:fld id="{2E61351F-DBB1-4664-ADA9-83BC7CB8848D}" type="slidenum">
              <a:rPr lang="en-US" smtClean="0"/>
              <a:t>40</a:t>
            </a:fld>
            <a:endParaRPr lang="en-US"/>
          </a:p>
        </p:txBody>
      </p:sp>
    </p:spTree>
    <p:extLst>
      <p:ext uri="{BB962C8B-B14F-4D97-AF65-F5344CB8AC3E}">
        <p14:creationId xmlns:p14="http://schemas.microsoft.com/office/powerpoint/2010/main" val="278568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4</a:t>
            </a:fld>
            <a:endParaRPr lang="en-US"/>
          </a:p>
        </p:txBody>
      </p:sp>
    </p:spTree>
    <p:extLst>
      <p:ext uri="{BB962C8B-B14F-4D97-AF65-F5344CB8AC3E}">
        <p14:creationId xmlns:p14="http://schemas.microsoft.com/office/powerpoint/2010/main" val="3595445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6214664-BDE1-4FC2-ADD6-D5D0B33A9DE0}" type="slidenum">
              <a:rPr lang="en-US" smtClean="0"/>
              <a:t>41</a:t>
            </a:fld>
            <a:endParaRPr lang="en-US"/>
          </a:p>
        </p:txBody>
      </p:sp>
    </p:spTree>
    <p:extLst>
      <p:ext uri="{BB962C8B-B14F-4D97-AF65-F5344CB8AC3E}">
        <p14:creationId xmlns:p14="http://schemas.microsoft.com/office/powerpoint/2010/main" val="58191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42</a:t>
            </a:fld>
            <a:endParaRPr lang="en-US"/>
          </a:p>
        </p:txBody>
      </p:sp>
    </p:spTree>
    <p:extLst>
      <p:ext uri="{BB962C8B-B14F-4D97-AF65-F5344CB8AC3E}">
        <p14:creationId xmlns:p14="http://schemas.microsoft.com/office/powerpoint/2010/main" val="2875050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14664-BDE1-4FC2-ADD6-D5D0B33A9DE0}" type="slidenum">
              <a:rPr lang="en-US" smtClean="0"/>
              <a:t>43</a:t>
            </a:fld>
            <a:endParaRPr lang="en-US"/>
          </a:p>
        </p:txBody>
      </p:sp>
    </p:spTree>
    <p:extLst>
      <p:ext uri="{BB962C8B-B14F-4D97-AF65-F5344CB8AC3E}">
        <p14:creationId xmlns:p14="http://schemas.microsoft.com/office/powerpoint/2010/main" val="246345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Service Conference took place April 20-23 in Virginia Beach. What a wonderful experience it was for me to gather with all the other Delegates and World Service Staff. It was powerful, it was spiritual, it was fun and it was a lot of work! I was able to see the and experience the Traditions and the Concepts in action.  We were definitely being guided by our collective Higher Power. </a:t>
            </a:r>
          </a:p>
          <a:p>
            <a:r>
              <a:rPr lang="en-US" dirty="0">
                <a:highlight>
                  <a:srgbClr val="FFFF00"/>
                </a:highlight>
              </a:rPr>
              <a:t>There was 4 jam packed days of information / conversation, voting, presentations, fellowship and a spiritual presence. </a:t>
            </a:r>
            <a:r>
              <a:rPr lang="en-US" dirty="0"/>
              <a:t>The Conference started on Thursday. I Arrived the day before to attend the Annual Canadian Delegates Meeting on the Wednesday evening.   </a:t>
            </a:r>
          </a:p>
        </p:txBody>
      </p:sp>
      <p:sp>
        <p:nvSpPr>
          <p:cNvPr id="4" name="Slide Number Placeholder 3"/>
          <p:cNvSpPr>
            <a:spLocks noGrp="1"/>
          </p:cNvSpPr>
          <p:nvPr>
            <p:ph type="sldNum" sz="quarter" idx="5"/>
          </p:nvPr>
        </p:nvSpPr>
        <p:spPr/>
        <p:txBody>
          <a:bodyPr/>
          <a:lstStyle/>
          <a:p>
            <a:fld id="{A6214664-BDE1-4FC2-ADD6-D5D0B33A9DE0}" type="slidenum">
              <a:rPr lang="en-US" smtClean="0"/>
              <a:t>5</a:t>
            </a:fld>
            <a:endParaRPr lang="en-US"/>
          </a:p>
        </p:txBody>
      </p:sp>
    </p:spTree>
    <p:extLst>
      <p:ext uri="{BB962C8B-B14F-4D97-AF65-F5344CB8AC3E}">
        <p14:creationId xmlns:p14="http://schemas.microsoft.com/office/powerpoint/2010/main" val="11726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conference was held at the Founders Inn.  The grounds were stunning.  The rose gardens were in full bloom, it was week 2 of strawberry season, everything was so lush and green.  </a:t>
            </a:r>
          </a:p>
        </p:txBody>
      </p:sp>
      <p:sp>
        <p:nvSpPr>
          <p:cNvPr id="4" name="Slide Number Placeholder 3"/>
          <p:cNvSpPr>
            <a:spLocks noGrp="1"/>
          </p:cNvSpPr>
          <p:nvPr>
            <p:ph type="sldNum" sz="quarter" idx="5"/>
          </p:nvPr>
        </p:nvSpPr>
        <p:spPr/>
        <p:txBody>
          <a:bodyPr/>
          <a:lstStyle/>
          <a:p>
            <a:fld id="{A6214664-BDE1-4FC2-ADD6-D5D0B33A9DE0}" type="slidenum">
              <a:rPr lang="en-US" smtClean="0"/>
              <a:t>6</a:t>
            </a:fld>
            <a:endParaRPr lang="en-US"/>
          </a:p>
        </p:txBody>
      </p:sp>
    </p:spTree>
    <p:extLst>
      <p:ext uri="{BB962C8B-B14F-4D97-AF65-F5344CB8AC3E}">
        <p14:creationId xmlns:p14="http://schemas.microsoft.com/office/powerpoint/2010/main" val="19571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Thursday through Sunday. The days were long and they were loaded with information.  Presentations were followed by Q &amp; A.  Any questions that did not get addressed were given an opportunity to be asked at the end of the day.  And then, following that there were optional Al-Anon meetings each day at 6am and 9 pm </a:t>
            </a:r>
            <a:r>
              <a:rPr lang="en-US" dirty="0" err="1"/>
              <a:t>ish</a:t>
            </a:r>
            <a:r>
              <a:rPr lang="en-US" dirty="0"/>
              <a:t>. Here is just a sampling of things we did that I won’t go into detail about unless you want me to. Area Highlights – Each delegate was asked to submit a 400 word summary of successes and concerns and I have that entire document. We had an Area Highlights activity that all the delegates participated in. </a:t>
            </a:r>
          </a:p>
          <a:p>
            <a:r>
              <a:rPr lang="en-US" dirty="0"/>
              <a:t>On Thursday while the new delegates (Panel 63) were in the orientation meeting, the other two Panels (61 &amp; 62) met separately and were given a charge that would be presented to the Conference later in the day. Over the 4 days all of Panel 61, my panel, was given the opportunity to give their 3 minute outgoing talk – that’s me up there giving mine. The Conference had two chosen agenda items for discussion.  We  attended two open Trustee Board meetings, as observers. We had a Trustee share their EXP at our opening lunch on Thursday.  Sunday after dinner we had 2 members of Panel 61 Share their Spiritual journey in service.  They were all very moving and inspirational.  Following dinner and the 2 speakers on Sunday there was entertainment.  This was provided in the way of a skit by my outgoing Panel (61).  I can’t believe I’m going to say this, but it was a blast ! Ours was so funny!!!</a:t>
            </a:r>
          </a:p>
          <a:p>
            <a:r>
              <a:rPr lang="en-US" dirty="0">
                <a:highlight>
                  <a:srgbClr val="FFFF00"/>
                </a:highlight>
              </a:rPr>
              <a:t>I think the takeaway for you is that we worked hard and we had fun too.  It was busy and a blessing in so many countless ways!</a:t>
            </a:r>
          </a:p>
        </p:txBody>
      </p:sp>
      <p:sp>
        <p:nvSpPr>
          <p:cNvPr id="4" name="Slide Number Placeholder 3"/>
          <p:cNvSpPr>
            <a:spLocks noGrp="1"/>
          </p:cNvSpPr>
          <p:nvPr>
            <p:ph type="sldNum" sz="quarter" idx="5"/>
          </p:nvPr>
        </p:nvSpPr>
        <p:spPr/>
        <p:txBody>
          <a:bodyPr/>
          <a:lstStyle/>
          <a:p>
            <a:fld id="{A6214664-BDE1-4FC2-ADD6-D5D0B33A9DE0}" type="slidenum">
              <a:rPr lang="en-US" smtClean="0"/>
              <a:t>7</a:t>
            </a:fld>
            <a:endParaRPr lang="en-US"/>
          </a:p>
        </p:txBody>
      </p:sp>
    </p:spTree>
    <p:extLst>
      <p:ext uri="{BB962C8B-B14F-4D97-AF65-F5344CB8AC3E}">
        <p14:creationId xmlns:p14="http://schemas.microsoft.com/office/powerpoint/2010/main" val="128723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assure you, that the WSO staff work HARD and with so much passion and dedication to provide the services we expect from WSO as well as forging ahead to provide future needed services. </a:t>
            </a:r>
          </a:p>
        </p:txBody>
      </p:sp>
      <p:sp>
        <p:nvSpPr>
          <p:cNvPr id="4" name="Slide Number Placeholder 3"/>
          <p:cNvSpPr>
            <a:spLocks noGrp="1"/>
          </p:cNvSpPr>
          <p:nvPr>
            <p:ph type="sldNum" sz="quarter" idx="5"/>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90764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we’ve talked about what WSO does with our </a:t>
            </a:r>
            <a:r>
              <a:rPr lang="en-US" dirty="0" err="1"/>
              <a:t>contributions,let’s</a:t>
            </a:r>
            <a:r>
              <a:rPr lang="en-US" dirty="0"/>
              <a:t> get into the financial aspect of AFG. We got a copy of the audited report. The WSO finances get audited every year and again we got a </a:t>
            </a:r>
            <a:r>
              <a:rPr lang="en-US" b="1" dirty="0"/>
              <a:t>Clean opinion </a:t>
            </a:r>
            <a:r>
              <a:rPr lang="en-US" dirty="0"/>
              <a:t>– that’s good! Contributions in 2022 were the highest ever - $3.3 million!! Literature sales are coming up, better than last year ($1.9 mil) but not as good as pre-pandemic.  Our expenses come mainly from three areas, program services, literature distribution services, and general administrative services. </a:t>
            </a:r>
          </a:p>
        </p:txBody>
      </p:sp>
      <p:sp>
        <p:nvSpPr>
          <p:cNvPr id="4" name="Slide Number Placeholder 3"/>
          <p:cNvSpPr>
            <a:spLocks noGrp="1"/>
          </p:cNvSpPr>
          <p:nvPr>
            <p:ph type="sldNum" sz="quarter" idx="5"/>
          </p:nvPr>
        </p:nvSpPr>
        <p:spPr/>
        <p:txBody>
          <a:bodyPr/>
          <a:lstStyle/>
          <a:p>
            <a:fld id="{A6214664-BDE1-4FC2-ADD6-D5D0B33A9DE0}" type="slidenum">
              <a:rPr lang="en-US" smtClean="0"/>
              <a:t>9</a:t>
            </a:fld>
            <a:endParaRPr lang="en-US"/>
          </a:p>
        </p:txBody>
      </p:sp>
    </p:spTree>
    <p:extLst>
      <p:ext uri="{BB962C8B-B14F-4D97-AF65-F5344CB8AC3E}">
        <p14:creationId xmlns:p14="http://schemas.microsoft.com/office/powerpoint/2010/main" val="392497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BA600-A1EC-44C2-F23C-39C83118B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F2000D5-072A-9FC2-7245-5E7798D7A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26A35FF-5083-8C04-FD55-62834B389EE0}"/>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5" name="Footer Placeholder 4">
            <a:extLst>
              <a:ext uri="{FF2B5EF4-FFF2-40B4-BE49-F238E27FC236}">
                <a16:creationId xmlns:a16="http://schemas.microsoft.com/office/drawing/2014/main" xmlns="" id="{D002EED3-7937-003C-5EFB-9149CDFE3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AA6A95-4B1C-C6CD-10EF-8493917B8F8B}"/>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63030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0E7FD-E4C0-8EFC-05F4-448391CDB7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E3EDFD-A4E0-087E-E860-601F5F7E5E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59EF10-87DB-030A-DEAE-5DA6B0EFC5CB}"/>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5" name="Footer Placeholder 4">
            <a:extLst>
              <a:ext uri="{FF2B5EF4-FFF2-40B4-BE49-F238E27FC236}">
                <a16:creationId xmlns:a16="http://schemas.microsoft.com/office/drawing/2014/main" xmlns="" id="{B952E01B-E8E1-09D5-81F6-5534F603B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C40529-0DF7-2404-C2EF-5F5A84ED9086}"/>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88297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C6E631-D01E-C569-9338-1CC2CE274C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6F1ABB-4D01-73D5-F6CE-983E0577D9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185937-C625-9547-56FB-0D6EE1F733AE}"/>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5" name="Footer Placeholder 4">
            <a:extLst>
              <a:ext uri="{FF2B5EF4-FFF2-40B4-BE49-F238E27FC236}">
                <a16:creationId xmlns:a16="http://schemas.microsoft.com/office/drawing/2014/main" xmlns="" id="{1886BE79-AF69-974D-3083-F9E78DB9F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AECCEE-7AB1-3D6E-F0AC-96DCD2047F44}"/>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300973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D1034-15E0-3F73-09FD-E9D5403C5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081428-E6E8-97EF-1E88-98CAA6C81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E769CF-6EF8-067E-575C-5D7120C87EB8}"/>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5" name="Footer Placeholder 4">
            <a:extLst>
              <a:ext uri="{FF2B5EF4-FFF2-40B4-BE49-F238E27FC236}">
                <a16:creationId xmlns:a16="http://schemas.microsoft.com/office/drawing/2014/main" xmlns="" id="{496DE718-CD0C-44DB-1CAA-7FAB2C919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922043-83EE-5AA1-F4F2-D6476F1FCC13}"/>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49183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AC1BD-E548-F544-EE20-E5EBBB272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3084BAF-3991-3E5F-506D-0D9E072FF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48FC1B-63C6-075C-2132-E684A90B0187}"/>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5" name="Footer Placeholder 4">
            <a:extLst>
              <a:ext uri="{FF2B5EF4-FFF2-40B4-BE49-F238E27FC236}">
                <a16:creationId xmlns:a16="http://schemas.microsoft.com/office/drawing/2014/main" xmlns="" id="{C2BD6E44-BD0E-A9F1-1358-E0B5E8173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965CA2-F876-1BF6-2994-0107113B4FEB}"/>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16676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11A23-B232-84DE-6E98-B17800644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0114F1-EA64-C724-D531-83955EDAAE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07DB78-C8ED-F56A-19A4-657B10093C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96A3F8-14F8-8CE7-408C-D33A68BD4E92}"/>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6" name="Footer Placeholder 5">
            <a:extLst>
              <a:ext uri="{FF2B5EF4-FFF2-40B4-BE49-F238E27FC236}">
                <a16:creationId xmlns:a16="http://schemas.microsoft.com/office/drawing/2014/main" xmlns="" id="{1571EF0C-60C5-C800-D898-3FE2036B0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35A20C-F9AF-7D24-B0F0-C9C31433188D}"/>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4702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C12A9-9AEE-C5BF-EB12-AB5FB5F4ED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EE34167-F80D-B97A-FCCE-BF7BA64279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BA9DECF-2DE3-BFAD-4919-9BFC6012C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120E05-F3D6-59A2-1274-909E90E77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A729DE1-5C43-418F-3C2E-768D44535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E772A2B-A704-BCE7-A872-E33FEDE76634}"/>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8" name="Footer Placeholder 7">
            <a:extLst>
              <a:ext uri="{FF2B5EF4-FFF2-40B4-BE49-F238E27FC236}">
                <a16:creationId xmlns:a16="http://schemas.microsoft.com/office/drawing/2014/main" xmlns="" id="{C5650148-EC1F-3BC5-66D0-CF496CDF6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D3610AA-B3DB-AE96-75C8-10036E005F94}"/>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387945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1B850-2DD9-8B7A-B2FF-79D458A9ED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0050D30-9903-B3C1-FEE6-A2B89DDF51E4}"/>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4" name="Footer Placeholder 3">
            <a:extLst>
              <a:ext uri="{FF2B5EF4-FFF2-40B4-BE49-F238E27FC236}">
                <a16:creationId xmlns:a16="http://schemas.microsoft.com/office/drawing/2014/main" xmlns="" id="{2A271F5A-536D-602F-9121-14EAEBC10C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50189D5-BC1E-12F7-B2A6-B9CE7D69844E}"/>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365714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41B3BA-FC8E-E44C-7CC7-2004D5B71DC0}"/>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3" name="Footer Placeholder 2">
            <a:extLst>
              <a:ext uri="{FF2B5EF4-FFF2-40B4-BE49-F238E27FC236}">
                <a16:creationId xmlns:a16="http://schemas.microsoft.com/office/drawing/2014/main" xmlns="" id="{75903D5E-EA75-A7BA-F5B9-8CF3C0A77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3C7F820-66CC-1613-7A39-B8D820B134A3}"/>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105646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21389-8CD2-A6AD-4D65-435DC0244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6607223-1653-EE5D-FB1B-CB2ACEA62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A98B07-B8D2-6CB1-13A6-CC3B222AF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76BD04-5893-7584-FF77-9F259BFBD0EB}"/>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6" name="Footer Placeholder 5">
            <a:extLst>
              <a:ext uri="{FF2B5EF4-FFF2-40B4-BE49-F238E27FC236}">
                <a16:creationId xmlns:a16="http://schemas.microsoft.com/office/drawing/2014/main" xmlns="" id="{E81284FE-BE20-B2E3-037C-73894F907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A7140F-E32B-4923-CCB8-12AD4A7B68B7}"/>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67181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9D33B-E82E-A585-EC71-A3F44FF73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C38703D-19EB-8028-98EC-8D74F1C63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C6DDBD-0305-18E2-580B-C3D1AF22B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E556FD-E15D-FC3C-B224-0DEBE6734F2D}"/>
              </a:ext>
            </a:extLst>
          </p:cNvPr>
          <p:cNvSpPr>
            <a:spLocks noGrp="1"/>
          </p:cNvSpPr>
          <p:nvPr>
            <p:ph type="dt" sz="half" idx="10"/>
          </p:nvPr>
        </p:nvSpPr>
        <p:spPr/>
        <p:txBody>
          <a:bodyPr/>
          <a:lstStyle/>
          <a:p>
            <a:fld id="{048A94B9-8696-4A33-BFF2-AC25883B4B02}" type="datetimeFigureOut">
              <a:rPr lang="en-US" smtClean="0"/>
              <a:t>11/18/2023</a:t>
            </a:fld>
            <a:endParaRPr lang="en-US"/>
          </a:p>
        </p:txBody>
      </p:sp>
      <p:sp>
        <p:nvSpPr>
          <p:cNvPr id="6" name="Footer Placeholder 5">
            <a:extLst>
              <a:ext uri="{FF2B5EF4-FFF2-40B4-BE49-F238E27FC236}">
                <a16:creationId xmlns:a16="http://schemas.microsoft.com/office/drawing/2014/main" xmlns="" id="{4462D637-ECED-7A69-6C8A-6C4045BAF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0F6A10-E4FA-9A61-233C-37A0BC8B3A66}"/>
              </a:ext>
            </a:extLst>
          </p:cNvPr>
          <p:cNvSpPr>
            <a:spLocks noGrp="1"/>
          </p:cNvSpPr>
          <p:nvPr>
            <p:ph type="sldNum" sz="quarter" idx="12"/>
          </p:nvPr>
        </p:nvSpPr>
        <p:spPr/>
        <p:txBody>
          <a:bodyPr/>
          <a:lstStyle/>
          <a:p>
            <a:fld id="{AB3ACA45-171B-4652-8F86-3DDDA393393E}" type="slidenum">
              <a:rPr lang="en-US" smtClean="0"/>
              <a:t>‹#›</a:t>
            </a:fld>
            <a:endParaRPr lang="en-US"/>
          </a:p>
        </p:txBody>
      </p:sp>
    </p:spTree>
    <p:extLst>
      <p:ext uri="{BB962C8B-B14F-4D97-AF65-F5344CB8AC3E}">
        <p14:creationId xmlns:p14="http://schemas.microsoft.com/office/powerpoint/2010/main" val="267879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A643E7-276C-9AD9-4CCA-76F18792D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8C9B7FA-BB6D-27D9-35F8-FCD75228A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491801-F7EF-7917-D51E-FD6E49E34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A94B9-8696-4A33-BFF2-AC25883B4B02}" type="datetimeFigureOut">
              <a:rPr lang="en-US" smtClean="0"/>
              <a:t>11/18/2023</a:t>
            </a:fld>
            <a:endParaRPr lang="en-US"/>
          </a:p>
        </p:txBody>
      </p:sp>
      <p:sp>
        <p:nvSpPr>
          <p:cNvPr id="5" name="Footer Placeholder 4">
            <a:extLst>
              <a:ext uri="{FF2B5EF4-FFF2-40B4-BE49-F238E27FC236}">
                <a16:creationId xmlns:a16="http://schemas.microsoft.com/office/drawing/2014/main" xmlns="" id="{4A543547-8BC5-167B-A279-0D59A0BA0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1582C0E-CC7C-6148-B90B-B6D769FCC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ACA45-171B-4652-8F86-3DDDA393393E}" type="slidenum">
              <a:rPr lang="en-US" smtClean="0"/>
              <a:t>‹#›</a:t>
            </a:fld>
            <a:endParaRPr lang="en-US"/>
          </a:p>
        </p:txBody>
      </p:sp>
    </p:spTree>
    <p:extLst>
      <p:ext uri="{BB962C8B-B14F-4D97-AF65-F5344CB8AC3E}">
        <p14:creationId xmlns:p14="http://schemas.microsoft.com/office/powerpoint/2010/main" val="817944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411.ca/blog/small-business/crowdfunding-canadian-startup/"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20am . . . #mlm#cpa#affiliatemarketing# Marketing #socialmedia # ...">
            <a:extLst>
              <a:ext uri="{FF2B5EF4-FFF2-40B4-BE49-F238E27FC236}">
                <a16:creationId xmlns:a16="http://schemas.microsoft.com/office/drawing/2014/main" xmlns="" id="{2C87513B-3055-3B2B-C825-51FA8B44C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 y="618066"/>
            <a:ext cx="1023958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3738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B57FB-EE13-A667-974A-FC486DC450C5}"/>
              </a:ext>
            </a:extLst>
          </p:cNvPr>
          <p:cNvSpPr>
            <a:spLocks noGrp="1"/>
          </p:cNvSpPr>
          <p:nvPr>
            <p:ph type="title"/>
          </p:nvPr>
        </p:nvSpPr>
        <p:spPr>
          <a:xfrm>
            <a:off x="838200" y="365125"/>
            <a:ext cx="10515598" cy="679905"/>
          </a:xfrm>
        </p:spPr>
        <p:txBody>
          <a:bodyPr>
            <a:normAutofit/>
          </a:bodyPr>
          <a:lstStyle/>
          <a:p>
            <a:r>
              <a:rPr lang="en-US" sz="2800" b="1" i="0" u="none" strike="noStrike" baseline="0" dirty="0">
                <a:solidFill>
                  <a:srgbClr val="F04727"/>
                </a:solidFill>
                <a:latin typeface="Calisto MT" panose="02040603050505030304" pitchFamily="18" charset="0"/>
                <a:cs typeface="Arial" panose="020B0604020202020204" pitchFamily="34" charset="0"/>
              </a:rPr>
              <a:t>Top 10 Selling Book/Booklets of 2022</a:t>
            </a:r>
            <a:endParaRPr lang="en-US" sz="2800" dirty="0">
              <a:latin typeface="Calisto MT" panose="02040603050505030304" pitchFamily="18"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76BB8365-F0F2-96FB-B387-E94D569EF845}"/>
              </a:ext>
            </a:extLst>
          </p:cNvPr>
          <p:cNvPicPr>
            <a:picLocks noGrp="1" noChangeAspect="1"/>
          </p:cNvPicPr>
          <p:nvPr>
            <p:ph idx="1"/>
          </p:nvPr>
        </p:nvPicPr>
        <p:blipFill>
          <a:blip r:embed="rId3"/>
          <a:stretch>
            <a:fillRect/>
          </a:stretch>
        </p:blipFill>
        <p:spPr>
          <a:xfrm>
            <a:off x="643467" y="1054794"/>
            <a:ext cx="10710332" cy="5438081"/>
          </a:xfrm>
          <a:prstGeom prst="rect">
            <a:avLst/>
          </a:prstGeom>
        </p:spPr>
      </p:pic>
    </p:spTree>
    <p:extLst>
      <p:ext uri="{BB962C8B-B14F-4D97-AF65-F5344CB8AC3E}">
        <p14:creationId xmlns:p14="http://schemas.microsoft.com/office/powerpoint/2010/main" val="263469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FBD7B-4753-70B4-9115-01AE165F87FC}"/>
              </a:ext>
            </a:extLst>
          </p:cNvPr>
          <p:cNvSpPr>
            <a:spLocks noGrp="1"/>
          </p:cNvSpPr>
          <p:nvPr>
            <p:ph type="title"/>
          </p:nvPr>
        </p:nvSpPr>
        <p:spPr>
          <a:xfrm>
            <a:off x="838200" y="365125"/>
            <a:ext cx="2712720" cy="4729389"/>
          </a:xfrm>
        </p:spPr>
        <p:txBody>
          <a:bodyPr/>
          <a:lstStyle/>
          <a:p>
            <a:r>
              <a:rPr lang="en-US" b="1" dirty="0">
                <a:solidFill>
                  <a:schemeClr val="accent1"/>
                </a:solidFill>
                <a:latin typeface="Calisto MT" panose="02040603050505030304" pitchFamily="18" charset="0"/>
              </a:rPr>
              <a:t>Expenses:</a:t>
            </a:r>
            <a:br>
              <a:rPr lang="en-US" b="1" dirty="0">
                <a:solidFill>
                  <a:schemeClr val="accent1"/>
                </a:solidFill>
                <a:latin typeface="Calisto MT" panose="02040603050505030304" pitchFamily="18" charset="0"/>
              </a:rPr>
            </a:br>
            <a:r>
              <a:rPr lang="en-US" b="1" dirty="0">
                <a:solidFill>
                  <a:schemeClr val="accent1"/>
                </a:solidFill>
                <a:latin typeface="Calisto MT" panose="02040603050505030304" pitchFamily="18" charset="0"/>
              </a:rPr>
              <a:t>What does WSO do to support AFGs?   </a:t>
            </a:r>
          </a:p>
        </p:txBody>
      </p:sp>
      <p:pic>
        <p:nvPicPr>
          <p:cNvPr id="5" name="Picture 4" descr="A picture containing text, screenshot, logo, font&#10;&#10;Description automatically generated">
            <a:extLst>
              <a:ext uri="{FF2B5EF4-FFF2-40B4-BE49-F238E27FC236}">
                <a16:creationId xmlns:a16="http://schemas.microsoft.com/office/drawing/2014/main" xmlns="" id="{DC48E584-0DC7-B4AF-ECB1-F1ADBB759748}"/>
              </a:ext>
            </a:extLst>
          </p:cNvPr>
          <p:cNvPicPr>
            <a:picLocks noChangeAspect="1"/>
          </p:cNvPicPr>
          <p:nvPr/>
        </p:nvPicPr>
        <p:blipFill rotWithShape="1">
          <a:blip r:embed="rId3">
            <a:extLst>
              <a:ext uri="{28A0092B-C50C-407E-A947-70E740481C1C}">
                <a14:useLocalDpi xmlns:a14="http://schemas.microsoft.com/office/drawing/2010/main" val="0"/>
              </a:ext>
            </a:extLst>
          </a:blip>
          <a:srcRect l="5785"/>
          <a:stretch/>
        </p:blipFill>
        <p:spPr>
          <a:xfrm>
            <a:off x="3776133" y="237067"/>
            <a:ext cx="7577667"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110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E4DF95-FC98-6E36-6DA0-EE822E2C07C6}"/>
              </a:ext>
            </a:extLst>
          </p:cNvPr>
          <p:cNvSpPr txBox="1"/>
          <p:nvPr/>
        </p:nvSpPr>
        <p:spPr>
          <a:xfrm>
            <a:off x="242596" y="396240"/>
            <a:ext cx="10207690" cy="5262979"/>
          </a:xfrm>
          <a:prstGeom prst="rect">
            <a:avLst/>
          </a:prstGeom>
          <a:noFill/>
        </p:spPr>
        <p:txBody>
          <a:bodyPr wrap="square">
            <a:spAutoFit/>
          </a:bodyPr>
          <a:lstStyle/>
          <a:p>
            <a:pPr marL="342900" indent="-342900">
              <a:buFont typeface="Wingdings" panose="05000000000000000000" pitchFamily="2" charset="2"/>
              <a:buChar char="ü"/>
            </a:pPr>
            <a:endParaRPr lang="en-US" sz="2400" dirty="0">
              <a:solidFill>
                <a:schemeClr val="tx2">
                  <a:lumMod val="75000"/>
                </a:schemeClr>
              </a:solidFill>
              <a:latin typeface="Calisto MT" panose="02040603050505030304" pitchFamily="18" charset="0"/>
            </a:endParaRPr>
          </a:p>
          <a:p>
            <a:r>
              <a:rPr lang="en-US" sz="3200" b="1" dirty="0">
                <a:solidFill>
                  <a:schemeClr val="accent1"/>
                </a:solidFill>
                <a:latin typeface="Calisto MT" panose="02040603050505030304" pitchFamily="18" charset="0"/>
              </a:rPr>
              <a:t>In short; To Bring it all together</a:t>
            </a:r>
          </a:p>
          <a:p>
            <a:pPr marL="342900" indent="-342900">
              <a:buFont typeface="Wingdings" panose="05000000000000000000" pitchFamily="2" charset="2"/>
              <a:buChar char="ü"/>
            </a:pPr>
            <a:endParaRPr lang="en-US" sz="2800" dirty="0">
              <a:solidFill>
                <a:schemeClr val="tx2">
                  <a:lumMod val="75000"/>
                </a:schemeClr>
              </a:solidFill>
              <a:latin typeface="Calisto MT" panose="02040603050505030304" pitchFamily="18" charset="0"/>
            </a:endParaRPr>
          </a:p>
          <a:p>
            <a:pPr marL="342900" indent="-342900">
              <a:buFont typeface="Wingdings" panose="05000000000000000000" pitchFamily="2" charset="2"/>
              <a:buChar char="ü"/>
            </a:pPr>
            <a:r>
              <a:rPr lang="en-US" sz="2800" dirty="0">
                <a:solidFill>
                  <a:schemeClr val="tx2">
                    <a:lumMod val="75000"/>
                  </a:schemeClr>
                </a:solidFill>
                <a:latin typeface="Calisto MT" panose="02040603050505030304" pitchFamily="18" charset="0"/>
              </a:rPr>
              <a:t>We had a </a:t>
            </a:r>
            <a:r>
              <a:rPr lang="en-US" sz="2800" b="1" u="sng" dirty="0">
                <a:solidFill>
                  <a:schemeClr val="tx2">
                    <a:lumMod val="75000"/>
                  </a:schemeClr>
                </a:solidFill>
                <a:latin typeface="Calisto MT" panose="02040603050505030304" pitchFamily="18" charset="0"/>
              </a:rPr>
              <a:t>Clean Opinion </a:t>
            </a:r>
            <a:r>
              <a:rPr lang="en-US" sz="2800" dirty="0">
                <a:solidFill>
                  <a:schemeClr val="tx2">
                    <a:lumMod val="75000"/>
                  </a:schemeClr>
                </a:solidFill>
                <a:latin typeface="Calisto MT" panose="02040603050505030304" pitchFamily="18" charset="0"/>
              </a:rPr>
              <a:t>on Audit</a:t>
            </a:r>
          </a:p>
          <a:p>
            <a:pPr marL="342900" indent="-342900">
              <a:buFont typeface="Wingdings" panose="05000000000000000000" pitchFamily="2" charset="2"/>
              <a:buChar char="ü"/>
            </a:pPr>
            <a:r>
              <a:rPr lang="en-US" sz="2800" dirty="0">
                <a:solidFill>
                  <a:schemeClr val="tx2">
                    <a:lumMod val="75000"/>
                  </a:schemeClr>
                </a:solidFill>
                <a:latin typeface="Calisto MT" panose="02040603050505030304" pitchFamily="18" charset="0"/>
              </a:rPr>
              <a:t>2022 highest year of contributions in history of the organization!!  $3.3 mil</a:t>
            </a:r>
          </a:p>
          <a:p>
            <a:pPr marL="342900" indent="-342900">
              <a:buFont typeface="Wingdings" panose="05000000000000000000" pitchFamily="2" charset="2"/>
              <a:buChar char="ü"/>
            </a:pPr>
            <a:r>
              <a:rPr lang="en-US" sz="2800" dirty="0">
                <a:solidFill>
                  <a:schemeClr val="tx2">
                    <a:lumMod val="75000"/>
                  </a:schemeClr>
                </a:solidFill>
                <a:latin typeface="Calisto MT" panose="02040603050505030304" pitchFamily="18" charset="0"/>
              </a:rPr>
              <a:t>Literature sales came up in 2022 but still below pre-pandemic levels  $2 mil</a:t>
            </a:r>
          </a:p>
          <a:p>
            <a:pPr marL="342900" indent="-342900">
              <a:buFont typeface="Wingdings" panose="05000000000000000000" pitchFamily="2" charset="2"/>
              <a:buChar char="ü"/>
            </a:pPr>
            <a:r>
              <a:rPr lang="en-US" sz="2800" dirty="0">
                <a:solidFill>
                  <a:schemeClr val="tx2">
                    <a:lumMod val="75000"/>
                  </a:schemeClr>
                </a:solidFill>
                <a:latin typeface="Calisto MT" panose="02040603050505030304" pitchFamily="18" charset="0"/>
              </a:rPr>
              <a:t>Sources of revenue: Contributions 52%, Literature sales 37% - 90% of revenue</a:t>
            </a:r>
          </a:p>
          <a:p>
            <a:pPr marL="342900" indent="-342900">
              <a:buFont typeface="Wingdings" panose="05000000000000000000" pitchFamily="2" charset="2"/>
              <a:buChar char="ü"/>
            </a:pPr>
            <a:r>
              <a:rPr lang="en-US" sz="2800" dirty="0">
                <a:solidFill>
                  <a:schemeClr val="tx2">
                    <a:lumMod val="75000"/>
                  </a:schemeClr>
                </a:solidFill>
                <a:latin typeface="Calisto MT" panose="02040603050505030304" pitchFamily="18" charset="0"/>
              </a:rPr>
              <a:t>Investment income – 2022 losses due to stock market </a:t>
            </a:r>
          </a:p>
          <a:p>
            <a:pPr marL="342900" indent="-342900">
              <a:buFont typeface="Wingdings" panose="05000000000000000000" pitchFamily="2" charset="2"/>
              <a:buChar char="ü"/>
            </a:pPr>
            <a:r>
              <a:rPr lang="en-US" sz="2800" dirty="0">
                <a:solidFill>
                  <a:schemeClr val="tx2">
                    <a:lumMod val="75000"/>
                  </a:schemeClr>
                </a:solidFill>
                <a:latin typeface="Calisto MT" panose="02040603050505030304" pitchFamily="18" charset="0"/>
              </a:rPr>
              <a:t>Expenses – Program services is the biggest expense</a:t>
            </a:r>
          </a:p>
        </p:txBody>
      </p:sp>
      <p:pic>
        <p:nvPicPr>
          <p:cNvPr id="2" name="Picture 1" descr="Icon&#10;&#10;Description automatically generated">
            <a:extLst>
              <a:ext uri="{FF2B5EF4-FFF2-40B4-BE49-F238E27FC236}">
                <a16:creationId xmlns:a16="http://schemas.microsoft.com/office/drawing/2014/main" xmlns="" id="{F980066C-E767-CD08-8460-7A150DAE3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86" y="4756484"/>
            <a:ext cx="1088571" cy="1475281"/>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13802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8" presetID="31"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7" end="7"/>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p:cTn id="3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2000"/>
                                        <p:tgtEl>
                                          <p:spTgt spid="3">
                                            <p:txEl>
                                              <p:pRg st="1" end="1"/>
                                            </p:txEl>
                                          </p:spTgt>
                                        </p:tgtEl>
                                      </p:cBhvr>
                                    </p:animEffect>
                                    <p:anim calcmode="lin" valueType="num">
                                      <p:cBhvr>
                                        <p:cTn id="4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4C3A5E-AA70-D58F-5A4E-9B3D3F082083}"/>
              </a:ext>
            </a:extLst>
          </p:cNvPr>
          <p:cNvPicPr>
            <a:picLocks noChangeAspect="1"/>
          </p:cNvPicPr>
          <p:nvPr/>
        </p:nvPicPr>
        <p:blipFill>
          <a:blip r:embed="rId3"/>
          <a:stretch>
            <a:fillRect/>
          </a:stretch>
        </p:blipFill>
        <p:spPr>
          <a:xfrm>
            <a:off x="1138336" y="340567"/>
            <a:ext cx="9815804" cy="6176865"/>
          </a:xfrm>
          <a:prstGeom prst="rect">
            <a:avLst/>
          </a:prstGeom>
        </p:spPr>
      </p:pic>
    </p:spTree>
    <p:extLst>
      <p:ext uri="{BB962C8B-B14F-4D97-AF65-F5344CB8AC3E}">
        <p14:creationId xmlns:p14="http://schemas.microsoft.com/office/powerpoint/2010/main" val="221361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81FCA-E480-92BE-EF1A-2B28A06F42D6}"/>
              </a:ext>
            </a:extLst>
          </p:cNvPr>
          <p:cNvSpPr>
            <a:spLocks noGrp="1"/>
          </p:cNvSpPr>
          <p:nvPr>
            <p:ph type="title"/>
          </p:nvPr>
        </p:nvSpPr>
        <p:spPr>
          <a:xfrm>
            <a:off x="838200" y="365125"/>
            <a:ext cx="10515600" cy="1053128"/>
          </a:xfrm>
        </p:spPr>
        <p:txBody>
          <a:bodyPr>
            <a:normAutofit/>
          </a:bodyPr>
          <a:lstStyle/>
          <a:p>
            <a:r>
              <a:rPr lang="en-US" sz="2400" b="1" dirty="0">
                <a:solidFill>
                  <a:schemeClr val="accent5">
                    <a:lumMod val="75000"/>
                  </a:schemeClr>
                </a:solidFill>
                <a:latin typeface="Calisto MT" panose="02040603050505030304" pitchFamily="18" charset="0"/>
              </a:rPr>
              <a:t/>
            </a:r>
            <a:br>
              <a:rPr lang="en-US" sz="2400" b="1" dirty="0">
                <a:solidFill>
                  <a:schemeClr val="accent5">
                    <a:lumMod val="75000"/>
                  </a:schemeClr>
                </a:solidFill>
                <a:latin typeface="Calisto MT" panose="02040603050505030304" pitchFamily="18" charset="0"/>
              </a:rPr>
            </a:br>
            <a:r>
              <a:rPr lang="en-US" sz="3600" b="1" dirty="0">
                <a:solidFill>
                  <a:schemeClr val="accent5">
                    <a:lumMod val="75000"/>
                  </a:schemeClr>
                </a:solidFill>
                <a:latin typeface="Calisto MT" panose="02040603050505030304" pitchFamily="18" charset="0"/>
              </a:rPr>
              <a:t>Over All Totals</a:t>
            </a:r>
          </a:p>
        </p:txBody>
      </p:sp>
      <p:sp>
        <p:nvSpPr>
          <p:cNvPr id="3" name="Content Placeholder 2">
            <a:extLst>
              <a:ext uri="{FF2B5EF4-FFF2-40B4-BE49-F238E27FC236}">
                <a16:creationId xmlns:a16="http://schemas.microsoft.com/office/drawing/2014/main" xmlns="" id="{09764C84-22C9-A454-82C9-ADBD5C0A0F0A}"/>
              </a:ext>
            </a:extLst>
          </p:cNvPr>
          <p:cNvSpPr>
            <a:spLocks noGrp="1"/>
          </p:cNvSpPr>
          <p:nvPr>
            <p:ph idx="1"/>
          </p:nvPr>
        </p:nvSpPr>
        <p:spPr>
          <a:xfrm>
            <a:off x="373224" y="1825625"/>
            <a:ext cx="11818776" cy="4351337"/>
          </a:xfrm>
        </p:spPr>
        <p:txBody>
          <a:bodyPr/>
          <a:lstStyle/>
          <a:p>
            <a:pPr marL="0" indent="0">
              <a:buNone/>
            </a:pPr>
            <a:r>
              <a:rPr lang="en-US" sz="2000" dirty="0">
                <a:latin typeface="Calisto MT" panose="02040603050505030304" pitchFamily="18" charset="0"/>
              </a:rPr>
              <a:t>                                                                                                                                </a:t>
            </a:r>
            <a:r>
              <a:rPr lang="en-US" sz="2000" b="1" dirty="0">
                <a:solidFill>
                  <a:schemeClr val="accent5">
                    <a:lumMod val="75000"/>
                  </a:schemeClr>
                </a:solidFill>
                <a:latin typeface="Calisto MT" panose="02040603050505030304" pitchFamily="18" charset="0"/>
              </a:rPr>
              <a:t>% of                     Average</a:t>
            </a:r>
          </a:p>
          <a:p>
            <a:pPr marL="0" indent="0">
              <a:buNone/>
            </a:pPr>
            <a:r>
              <a:rPr lang="en-US" sz="2000" b="1" dirty="0">
                <a:solidFill>
                  <a:schemeClr val="accent5">
                    <a:lumMod val="75000"/>
                  </a:schemeClr>
                </a:solidFill>
                <a:latin typeface="Calisto MT" panose="02040603050505030304" pitchFamily="18" charset="0"/>
              </a:rPr>
              <a:t>                                                                         Total  #            Groups               </a:t>
            </a:r>
            <a:r>
              <a:rPr lang="en-US" sz="2000" b="1" dirty="0" err="1">
                <a:solidFill>
                  <a:schemeClr val="accent5">
                    <a:lumMod val="75000"/>
                  </a:schemeClr>
                </a:solidFill>
                <a:latin typeface="Calisto MT" panose="02040603050505030304" pitchFamily="18" charset="0"/>
              </a:rPr>
              <a:t>Groups</a:t>
            </a:r>
            <a:r>
              <a:rPr lang="en-US" sz="2000" b="1" dirty="0">
                <a:solidFill>
                  <a:schemeClr val="accent5">
                    <a:lumMod val="75000"/>
                  </a:schemeClr>
                </a:solidFill>
                <a:latin typeface="Calisto MT" panose="02040603050505030304" pitchFamily="18" charset="0"/>
              </a:rPr>
              <a:t>               For Groups</a:t>
            </a:r>
            <a:r>
              <a:rPr lang="en-US" sz="2800" b="1" dirty="0">
                <a:solidFill>
                  <a:schemeClr val="accent5">
                    <a:lumMod val="75000"/>
                  </a:schemeClr>
                </a:solidFill>
                <a:latin typeface="Calisto MT" panose="02040603050505030304" pitchFamily="18" charset="0"/>
              </a:rPr>
              <a:t/>
            </a:r>
            <a:br>
              <a:rPr lang="en-US" sz="2800" b="1" dirty="0">
                <a:solidFill>
                  <a:schemeClr val="accent5">
                    <a:lumMod val="75000"/>
                  </a:schemeClr>
                </a:solidFill>
                <a:latin typeface="Calisto MT" panose="02040603050505030304" pitchFamily="18" charset="0"/>
              </a:rPr>
            </a:br>
            <a:r>
              <a:rPr lang="en-US" sz="2800" b="1" dirty="0">
                <a:solidFill>
                  <a:schemeClr val="accent5">
                    <a:lumMod val="75000"/>
                  </a:schemeClr>
                </a:solidFill>
                <a:latin typeface="Calisto MT" panose="02040603050505030304" pitchFamily="18" charset="0"/>
              </a:rPr>
              <a:t>                                                    </a:t>
            </a:r>
            <a:r>
              <a:rPr lang="en-US" sz="2000" b="1" dirty="0">
                <a:solidFill>
                  <a:schemeClr val="accent5">
                    <a:lumMod val="75000"/>
                  </a:schemeClr>
                </a:solidFill>
                <a:latin typeface="Calisto MT" panose="02040603050505030304" pitchFamily="18" charset="0"/>
              </a:rPr>
              <a:t> </a:t>
            </a:r>
            <a:r>
              <a:rPr lang="en-US" sz="2000" b="1" dirty="0" err="1">
                <a:solidFill>
                  <a:schemeClr val="accent5">
                    <a:lumMod val="75000"/>
                  </a:schemeClr>
                </a:solidFill>
                <a:latin typeface="Calisto MT" panose="02040603050505030304" pitchFamily="18" charset="0"/>
              </a:rPr>
              <a:t>Groups</a:t>
            </a:r>
            <a:r>
              <a:rPr lang="en-US" sz="2000" b="1" dirty="0">
                <a:solidFill>
                  <a:schemeClr val="accent5">
                    <a:lumMod val="75000"/>
                  </a:schemeClr>
                </a:solidFill>
                <a:latin typeface="Calisto MT" panose="02040603050505030304" pitchFamily="18" charset="0"/>
              </a:rPr>
              <a:t>           </a:t>
            </a:r>
            <a:r>
              <a:rPr lang="en-US" sz="2000" b="1" dirty="0" err="1">
                <a:solidFill>
                  <a:schemeClr val="accent5">
                    <a:lumMod val="75000"/>
                  </a:schemeClr>
                </a:solidFill>
                <a:latin typeface="Calisto MT" panose="02040603050505030304" pitchFamily="18" charset="0"/>
              </a:rPr>
              <a:t>Contibuting</a:t>
            </a:r>
            <a:r>
              <a:rPr lang="en-US" sz="2000" b="1" dirty="0">
                <a:solidFill>
                  <a:schemeClr val="accent5">
                    <a:lumMod val="75000"/>
                  </a:schemeClr>
                </a:solidFill>
                <a:latin typeface="Calisto MT" panose="02040603050505030304" pitchFamily="18" charset="0"/>
              </a:rPr>
              <a:t>       </a:t>
            </a:r>
            <a:r>
              <a:rPr lang="en-US" sz="2000" b="1" dirty="0" err="1">
                <a:solidFill>
                  <a:schemeClr val="accent5">
                    <a:lumMod val="75000"/>
                  </a:schemeClr>
                </a:solidFill>
                <a:latin typeface="Calisto MT" panose="02040603050505030304" pitchFamily="18" charset="0"/>
              </a:rPr>
              <a:t>Contibuting</a:t>
            </a:r>
            <a:r>
              <a:rPr lang="en-US" sz="2000" b="1" dirty="0">
                <a:solidFill>
                  <a:schemeClr val="accent5">
                    <a:lumMod val="75000"/>
                  </a:schemeClr>
                </a:solidFill>
                <a:latin typeface="Calisto MT" panose="02040603050505030304" pitchFamily="18" charset="0"/>
              </a:rPr>
              <a:t>        Contributing</a:t>
            </a:r>
          </a:p>
          <a:p>
            <a:r>
              <a:rPr lang="en-US" dirty="0"/>
              <a:t>2022 WSC Structure Summary  </a:t>
            </a:r>
            <a:r>
              <a:rPr lang="en-US" b="1" dirty="0"/>
              <a:t>13,318       $8,098           60.80%            $208.33 </a:t>
            </a:r>
          </a:p>
          <a:p>
            <a:r>
              <a:rPr lang="en-US" dirty="0"/>
              <a:t>2021 WSC Structure Summary  </a:t>
            </a:r>
            <a:r>
              <a:rPr lang="en-US" b="1" dirty="0"/>
              <a:t>13,841       $7,179           51.87%            $174.58 </a:t>
            </a:r>
          </a:p>
          <a:p>
            <a:endParaRPr lang="en-US" b="1" dirty="0">
              <a:latin typeface="Calisto MT" panose="02040603050505030304" pitchFamily="18" charset="0"/>
            </a:endParaRPr>
          </a:p>
          <a:p>
            <a:r>
              <a:rPr lang="en-US" dirty="0"/>
              <a:t>Estimated cost of services provided </a:t>
            </a:r>
            <a:r>
              <a:rPr lang="en-US" b="1" dirty="0">
                <a:latin typeface="Calisto MT" panose="02040603050505030304" pitchFamily="18" charset="0"/>
              </a:rPr>
              <a:t>$ 4,278,435 </a:t>
            </a:r>
          </a:p>
          <a:p>
            <a:r>
              <a:rPr lang="en-US" dirty="0"/>
              <a:t>Average cost of services per group   </a:t>
            </a:r>
            <a:r>
              <a:rPr lang="en-US" b="1" dirty="0">
                <a:latin typeface="Calisto MT" panose="02040603050505030304" pitchFamily="18" charset="0"/>
              </a:rPr>
              <a:t>$ 321.25</a:t>
            </a:r>
          </a:p>
        </p:txBody>
      </p:sp>
    </p:spTree>
    <p:extLst>
      <p:ext uri="{BB962C8B-B14F-4D97-AF65-F5344CB8AC3E}">
        <p14:creationId xmlns:p14="http://schemas.microsoft.com/office/powerpoint/2010/main" val="109004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202ED-3224-E979-733D-D90C6E509CEE}"/>
              </a:ext>
            </a:extLst>
          </p:cNvPr>
          <p:cNvSpPr>
            <a:spLocks noGrp="1"/>
          </p:cNvSpPr>
          <p:nvPr>
            <p:ph type="title"/>
          </p:nvPr>
        </p:nvSpPr>
        <p:spPr>
          <a:xfrm>
            <a:off x="890694" y="106579"/>
            <a:ext cx="8596668" cy="756661"/>
          </a:xfrm>
        </p:spPr>
        <p:txBody>
          <a:bodyPr/>
          <a:lstStyle/>
          <a:p>
            <a:r>
              <a:rPr lang="en-US" b="1" dirty="0">
                <a:solidFill>
                  <a:srgbClr val="0070C0"/>
                </a:solidFill>
              </a:rPr>
              <a:t>Budget for 2023</a:t>
            </a:r>
          </a:p>
        </p:txBody>
      </p:sp>
      <p:sp>
        <p:nvSpPr>
          <p:cNvPr id="3" name="Content Placeholder 2">
            <a:extLst>
              <a:ext uri="{FF2B5EF4-FFF2-40B4-BE49-F238E27FC236}">
                <a16:creationId xmlns:a16="http://schemas.microsoft.com/office/drawing/2014/main" xmlns="" id="{FAB5E1F9-A9BF-6875-B1CC-1326F07B4C5A}"/>
              </a:ext>
            </a:extLst>
          </p:cNvPr>
          <p:cNvSpPr>
            <a:spLocks noGrp="1"/>
          </p:cNvSpPr>
          <p:nvPr>
            <p:ph idx="1"/>
          </p:nvPr>
        </p:nvSpPr>
        <p:spPr>
          <a:xfrm>
            <a:off x="677333" y="863241"/>
            <a:ext cx="9347199" cy="5317426"/>
          </a:xfrm>
        </p:spPr>
        <p:txBody>
          <a:bodyPr>
            <a:normAutofit/>
          </a:bodyPr>
          <a:lstStyle/>
          <a:p>
            <a:r>
              <a:rPr lang="en-US" sz="2400" b="1" dirty="0">
                <a:solidFill>
                  <a:schemeClr val="accent1"/>
                </a:solidFill>
                <a:latin typeface="Calisto MT" panose="02040603050505030304" pitchFamily="18" charset="0"/>
              </a:rPr>
              <a:t>A balanced budget!!!</a:t>
            </a:r>
          </a:p>
          <a:p>
            <a:r>
              <a:rPr lang="en-US" sz="2400" b="1" dirty="0">
                <a:solidFill>
                  <a:schemeClr val="accent1"/>
                </a:solidFill>
                <a:latin typeface="Calisto MT" panose="02040603050505030304" pitchFamily="18" charset="0"/>
              </a:rPr>
              <a:t>Expenses for 2023 - $5,860,430</a:t>
            </a:r>
          </a:p>
          <a:p>
            <a:pPr lvl="1"/>
            <a:r>
              <a:rPr lang="en-US" dirty="0">
                <a:latin typeface="Calisto MT" panose="02040603050505030304" pitchFamily="18" charset="0"/>
              </a:rPr>
              <a:t>Technology related to Electronic meeting transformation</a:t>
            </a:r>
          </a:p>
          <a:p>
            <a:pPr lvl="1"/>
            <a:r>
              <a:rPr lang="en-US" dirty="0">
                <a:latin typeface="Calisto MT" panose="02040603050505030304" pitchFamily="18" charset="0"/>
              </a:rPr>
              <a:t>AFG Mobile App upgrade and website</a:t>
            </a:r>
          </a:p>
          <a:p>
            <a:pPr lvl="1"/>
            <a:r>
              <a:rPr lang="en-US" dirty="0">
                <a:latin typeface="Calisto MT" panose="02040603050505030304" pitchFamily="18" charset="0"/>
              </a:rPr>
              <a:t>Planning for International Convention</a:t>
            </a:r>
          </a:p>
          <a:p>
            <a:pPr lvl="1"/>
            <a:r>
              <a:rPr lang="en-US" dirty="0">
                <a:latin typeface="Calisto MT" panose="02040603050505030304" pitchFamily="18" charset="0"/>
              </a:rPr>
              <a:t>2023 World Service Conference</a:t>
            </a:r>
          </a:p>
          <a:p>
            <a:pPr lvl="1"/>
            <a:r>
              <a:rPr lang="en-US" dirty="0">
                <a:latin typeface="Calisto MT" panose="02040603050505030304" pitchFamily="18" charset="0"/>
              </a:rPr>
              <a:t>International Structures meetings</a:t>
            </a:r>
          </a:p>
          <a:p>
            <a:pPr marL="457200" lvl="1" indent="0">
              <a:buNone/>
            </a:pPr>
            <a:endParaRPr lang="en-US" dirty="0">
              <a:latin typeface="Calisto MT" panose="02040603050505030304" pitchFamily="18" charset="0"/>
            </a:endParaRPr>
          </a:p>
          <a:p>
            <a:r>
              <a:rPr lang="en-US" sz="2400" b="1" dirty="0">
                <a:solidFill>
                  <a:schemeClr val="accent1"/>
                </a:solidFill>
                <a:latin typeface="Calisto MT" panose="02040603050505030304" pitchFamily="18" charset="0"/>
              </a:rPr>
              <a:t>Estimated Income for 2023 - $5,860,430</a:t>
            </a:r>
          </a:p>
          <a:p>
            <a:pPr lvl="1"/>
            <a:r>
              <a:rPr lang="en-US" dirty="0">
                <a:latin typeface="Calisto MT" panose="02040603050505030304" pitchFamily="18" charset="0"/>
              </a:rPr>
              <a:t>Projecting literature sales to be $3.5 million</a:t>
            </a:r>
          </a:p>
          <a:p>
            <a:pPr lvl="1"/>
            <a:r>
              <a:rPr lang="en-US" sz="2400" dirty="0">
                <a:latin typeface="Calisto MT" panose="02040603050505030304" pitchFamily="18" charset="0"/>
              </a:rPr>
              <a:t>New Daily Reader A Little Time For Myself ($17.00)</a:t>
            </a:r>
          </a:p>
          <a:p>
            <a:pPr lvl="1"/>
            <a:r>
              <a:rPr lang="en-US" dirty="0">
                <a:latin typeface="Calisto MT" panose="02040603050505030304" pitchFamily="18" charset="0"/>
              </a:rPr>
              <a:t>Contributions to pre-pandemic levels – $2.5 million</a:t>
            </a:r>
          </a:p>
          <a:p>
            <a:pPr lvl="1"/>
            <a:r>
              <a:rPr lang="en-US" dirty="0">
                <a:latin typeface="Calisto MT" panose="02040603050505030304" pitchFamily="18" charset="0"/>
              </a:rPr>
              <a:t>No plans for special appeal this year</a:t>
            </a:r>
          </a:p>
        </p:txBody>
      </p:sp>
    </p:spTree>
    <p:extLst>
      <p:ext uri="{BB962C8B-B14F-4D97-AF65-F5344CB8AC3E}">
        <p14:creationId xmlns:p14="http://schemas.microsoft.com/office/powerpoint/2010/main" val="28307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heel(1)">
                                      <p:cBhvr>
                                        <p:cTn id="1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1B1C4-9F04-A326-3AC7-27C895ABEB50}"/>
              </a:ext>
            </a:extLst>
          </p:cNvPr>
          <p:cNvSpPr>
            <a:spLocks noGrp="1"/>
          </p:cNvSpPr>
          <p:nvPr>
            <p:ph type="title"/>
          </p:nvPr>
        </p:nvSpPr>
        <p:spPr>
          <a:xfrm>
            <a:off x="838199" y="626533"/>
            <a:ext cx="10828867" cy="5283199"/>
          </a:xfrm>
        </p:spPr>
        <p:txBody>
          <a:bodyPr>
            <a:normAutofit/>
          </a:bodyPr>
          <a:lstStyle/>
          <a:p>
            <a:pPr marL="0" marR="0">
              <a:lnSpc>
                <a:spcPct val="107000"/>
              </a:lnSpc>
              <a:spcBef>
                <a:spcPts val="0"/>
              </a:spcBef>
              <a:spcAft>
                <a:spcPts val="0"/>
              </a:spcAft>
            </a:pPr>
            <a:r>
              <a:rPr lang="en-US" sz="2800" b="1" kern="1200" dirty="0">
                <a:solidFill>
                  <a:schemeClr val="accent1"/>
                </a:solidFill>
                <a:effectLst/>
                <a:latin typeface="+mn-lt"/>
                <a:ea typeface="Times New Roman" panose="02020603050405020304" pitchFamily="18" charset="0"/>
                <a:cs typeface="Times New Roman" panose="02020603050405020304" pitchFamily="18" charset="0"/>
              </a:rPr>
              <a:t>Year to Date (YTD) June 	</a:t>
            </a:r>
            <a:r>
              <a:rPr lang="en-US" sz="2800" b="1" dirty="0">
                <a:solidFill>
                  <a:schemeClr val="accent1"/>
                </a:solidFill>
                <a:effectLst/>
                <a:latin typeface="+mn-lt"/>
                <a:ea typeface="Calibri" panose="020F0502020204030204" pitchFamily="34" charset="0"/>
                <a:cs typeface="Times New Roman" panose="02020603050405020304" pitchFamily="18" charset="0"/>
              </a:rPr>
              <a:t/>
            </a:r>
            <a:br>
              <a:rPr lang="en-US" sz="2800" b="1" dirty="0">
                <a:solidFill>
                  <a:schemeClr val="accent1"/>
                </a:solidFill>
                <a:effectLst/>
                <a:latin typeface="+mn-lt"/>
                <a:ea typeface="Calibri" panose="020F0502020204030204" pitchFamily="34" charset="0"/>
                <a:cs typeface="Times New Roman" panose="02020603050405020304" pitchFamily="18" charset="0"/>
              </a:rPr>
            </a:br>
            <a:r>
              <a:rPr lang="en-US" sz="2800" b="1" kern="1200" dirty="0">
                <a:solidFill>
                  <a:schemeClr val="accent1"/>
                </a:solidFill>
                <a:effectLst/>
                <a:latin typeface="+mn-lt"/>
                <a:ea typeface="Times New Roman" panose="02020603050405020304" pitchFamily="18" charset="0"/>
                <a:cs typeface="Times New Roman" panose="02020603050405020304" pitchFamily="18" charset="0"/>
              </a:rPr>
              <a:t>Revenue </a:t>
            </a:r>
            <a:br>
              <a:rPr lang="en-US" sz="2800" b="1" kern="1200" dirty="0">
                <a:solidFill>
                  <a:schemeClr val="accent1"/>
                </a:solidFill>
                <a:effectLst/>
                <a:latin typeface="+mn-lt"/>
                <a:ea typeface="Times New Roman" panose="02020603050405020304" pitchFamily="18"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	</a:t>
            </a:r>
            <a:r>
              <a:rPr lang="en-US" sz="2800" b="1" kern="1200" dirty="0">
                <a:solidFill>
                  <a:srgbClr val="000000"/>
                </a:solidFill>
                <a:effectLst/>
                <a:latin typeface="+mn-lt"/>
                <a:ea typeface="Times New Roman" panose="02020603050405020304" pitchFamily="18" charset="0"/>
                <a:cs typeface="Times New Roman" panose="02020603050405020304" pitchFamily="18" charset="0"/>
              </a:rPr>
              <a:t> </a:t>
            </a:r>
            <a:r>
              <a:rPr lang="en-US" sz="2800" b="1" kern="1200" dirty="0">
                <a:solidFill>
                  <a:schemeClr val="accent1"/>
                </a:solidFill>
                <a:effectLst/>
                <a:latin typeface="+mn-lt"/>
                <a:ea typeface="Times New Roman" panose="02020603050405020304" pitchFamily="18" charset="0"/>
                <a:cs typeface="Times New Roman" panose="02020603050405020304" pitchFamily="18" charset="0"/>
              </a:rPr>
              <a:t>2023                                </a:t>
            </a:r>
            <a:r>
              <a:rPr lang="en-US" sz="2400" b="1" kern="1200" dirty="0">
                <a:solidFill>
                  <a:schemeClr val="accent1"/>
                </a:solidFill>
                <a:effectLst/>
                <a:latin typeface="Calisto MT" panose="02040603050505030304" pitchFamily="18" charset="0"/>
                <a:ea typeface="Times New Roman" panose="02020603050405020304" pitchFamily="18" charset="0"/>
                <a:cs typeface="Times New Roman" panose="02020603050405020304" pitchFamily="18" charset="0"/>
              </a:rPr>
              <a:t>YTD Actuals 	        YTD Budget </a:t>
            </a:r>
            <a:r>
              <a:rPr lang="en-US" sz="2400" dirty="0">
                <a:effectLst/>
                <a:latin typeface="Calisto MT" panose="02040603050505030304" pitchFamily="18" charset="0"/>
                <a:ea typeface="Calibri" panose="020F0502020204030204" pitchFamily="34" charset="0"/>
                <a:cs typeface="Times New Roman" panose="02020603050405020304" pitchFamily="18" charset="0"/>
              </a:rPr>
              <a:t/>
            </a:r>
            <a:br>
              <a:rPr lang="en-US" sz="2400" dirty="0">
                <a:effectLst/>
                <a:latin typeface="Calisto MT" panose="02040603050505030304" pitchFamily="18" charset="0"/>
                <a:ea typeface="Calibri" panose="020F0502020204030204" pitchFamily="34"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Literature Sales—net                $1,381,119 	         $1,078,613 	</a:t>
            </a:r>
            <a:r>
              <a:rPr lang="en-US" sz="2800" dirty="0">
                <a:effectLst/>
                <a:latin typeface="+mn-lt"/>
                <a:ea typeface="Calibri" panose="020F0502020204030204" pitchFamily="34" charset="0"/>
                <a:cs typeface="Times New Roman" panose="02020603050405020304" pitchFamily="18" charset="0"/>
              </a:rPr>
              <a:t/>
            </a:r>
            <a:br>
              <a:rPr lang="en-US" sz="2800" dirty="0">
                <a:effectLst/>
                <a:latin typeface="+mn-lt"/>
                <a:ea typeface="Calibri" panose="020F0502020204030204" pitchFamily="34"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Contributions                             $1,407,775 	         $1,183,436 	</a:t>
            </a:r>
            <a:r>
              <a:rPr lang="en-US" sz="2800" dirty="0">
                <a:effectLst/>
                <a:latin typeface="+mn-lt"/>
                <a:ea typeface="Calibri" panose="020F0502020204030204" pitchFamily="34" charset="0"/>
                <a:cs typeface="Times New Roman" panose="02020603050405020304" pitchFamily="18" charset="0"/>
              </a:rPr>
              <a:t/>
            </a:r>
            <a:br>
              <a:rPr lang="en-US" sz="2800" dirty="0">
                <a:effectLst/>
                <a:latin typeface="+mn-lt"/>
                <a:ea typeface="Calibri" panose="020F0502020204030204" pitchFamily="34"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Other income</a:t>
            </a:r>
            <a:r>
              <a:rPr lang="en-US" sz="2800" dirty="0">
                <a:effectLst/>
                <a:latin typeface="+mn-lt"/>
                <a:ea typeface="Times New Roman" panose="02020603050405020304" pitchFamily="18" charset="0"/>
                <a:cs typeface="Times New Roman" panose="02020603050405020304" pitchFamily="18" charset="0"/>
              </a:rPr>
              <a:t>                             </a:t>
            </a:r>
            <a:r>
              <a:rPr lang="en-US" sz="2800" kern="1200" dirty="0">
                <a:solidFill>
                  <a:srgbClr val="000000"/>
                </a:solidFill>
                <a:effectLst/>
                <a:latin typeface="+mn-lt"/>
                <a:ea typeface="Times New Roman" panose="02020603050405020304" pitchFamily="18" charset="0"/>
                <a:cs typeface="Times New Roman" panose="02020603050405020304" pitchFamily="18" charset="0"/>
              </a:rPr>
              <a:t>$3,153,649             $2,541,349 	</a:t>
            </a:r>
            <a:r>
              <a:rPr lang="en-US" sz="2800" dirty="0">
                <a:effectLst/>
                <a:latin typeface="+mn-lt"/>
                <a:ea typeface="Calibri" panose="020F0502020204030204" pitchFamily="34" charset="0"/>
                <a:cs typeface="Times New Roman" panose="02020603050405020304" pitchFamily="18" charset="0"/>
              </a:rPr>
              <a:t/>
            </a:r>
            <a:br>
              <a:rPr lang="en-US" sz="2800" dirty="0">
                <a:effectLst/>
                <a:latin typeface="+mn-lt"/>
                <a:ea typeface="Calibri" panose="020F0502020204030204" pitchFamily="34"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Total Expenses 	                    $2,828,928 	         $2,930,215 	</a:t>
            </a:r>
            <a:r>
              <a:rPr lang="en-US" sz="2800" dirty="0">
                <a:effectLst/>
                <a:latin typeface="+mn-lt"/>
                <a:ea typeface="Calibri" panose="020F0502020204030204" pitchFamily="34" charset="0"/>
                <a:cs typeface="Times New Roman" panose="02020603050405020304" pitchFamily="18" charset="0"/>
              </a:rPr>
              <a:t/>
            </a:r>
            <a:br>
              <a:rPr lang="en-US" sz="2800" dirty="0">
                <a:effectLst/>
                <a:latin typeface="+mn-lt"/>
                <a:ea typeface="Calibri" panose="020F0502020204030204" pitchFamily="34"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Net Increase/(Decrease) 	         $324,721 	         ($388,866) </a:t>
            </a:r>
            <a:br>
              <a:rPr lang="en-US" sz="2800" kern="1200" dirty="0">
                <a:solidFill>
                  <a:srgbClr val="000000"/>
                </a:solidFill>
                <a:effectLst/>
                <a:latin typeface="+mn-lt"/>
                <a:ea typeface="Times New Roman" panose="02020603050405020304" pitchFamily="18" charset="0"/>
                <a:cs typeface="Times New Roman" panose="02020603050405020304" pitchFamily="18" charset="0"/>
              </a:rPr>
            </a:br>
            <a:r>
              <a:rPr lang="en-US" sz="2800" kern="1200" dirty="0">
                <a:solidFill>
                  <a:srgbClr val="000000"/>
                </a:solidFill>
                <a:effectLst/>
                <a:latin typeface="+mn-lt"/>
                <a:ea typeface="Times New Roman" panose="02020603050405020304" pitchFamily="18" charset="0"/>
                <a:cs typeface="Times New Roman" panose="02020603050405020304" pitchFamily="18" charset="0"/>
              </a:rPr>
              <a:t/>
            </a:r>
            <a:br>
              <a:rPr lang="en-US" sz="2800" kern="1200" dirty="0">
                <a:solidFill>
                  <a:srgbClr val="000000"/>
                </a:solidFill>
                <a:effectLst/>
                <a:latin typeface="+mn-lt"/>
                <a:ea typeface="Times New Roman" panose="02020603050405020304" pitchFamily="18" charset="0"/>
                <a:cs typeface="Times New Roman" panose="02020603050405020304" pitchFamily="18" charset="0"/>
              </a:rPr>
            </a:b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p>
        </p:txBody>
      </p:sp>
      <p:pic>
        <p:nvPicPr>
          <p:cNvPr id="6" name="Picture 5" descr="Icon&#10;&#10;Description automatically generated">
            <a:extLst>
              <a:ext uri="{FF2B5EF4-FFF2-40B4-BE49-F238E27FC236}">
                <a16:creationId xmlns:a16="http://schemas.microsoft.com/office/drawing/2014/main" xmlns="" id="{C2CC9311-C95C-9ADC-49E4-2AD305DEC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5230" y="4129951"/>
            <a:ext cx="1088571" cy="1475281"/>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23747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B610A-05DB-874C-7BC8-0D9AB2B8CBEC}"/>
              </a:ext>
            </a:extLst>
          </p:cNvPr>
          <p:cNvSpPr>
            <a:spLocks noGrp="1"/>
          </p:cNvSpPr>
          <p:nvPr>
            <p:ph type="title"/>
          </p:nvPr>
        </p:nvSpPr>
        <p:spPr>
          <a:xfrm>
            <a:off x="278363" y="214605"/>
            <a:ext cx="10515600" cy="885177"/>
          </a:xfrm>
        </p:spPr>
        <p:txBody>
          <a:bodyPr/>
          <a:lstStyle/>
          <a:p>
            <a:r>
              <a:rPr lang="en-US" b="1" dirty="0">
                <a:solidFill>
                  <a:schemeClr val="accent1"/>
                </a:solidFill>
                <a:latin typeface="Calisto MT" panose="02040603050505030304" pitchFamily="18" charset="0"/>
              </a:rPr>
              <a:t>Ontario South Contributions to WSO</a:t>
            </a:r>
          </a:p>
        </p:txBody>
      </p:sp>
      <p:sp>
        <p:nvSpPr>
          <p:cNvPr id="3" name="Content Placeholder 2">
            <a:extLst>
              <a:ext uri="{FF2B5EF4-FFF2-40B4-BE49-F238E27FC236}">
                <a16:creationId xmlns:a16="http://schemas.microsoft.com/office/drawing/2014/main" xmlns="" id="{55AA28E3-F94C-C95D-B782-6A064C73D153}"/>
              </a:ext>
            </a:extLst>
          </p:cNvPr>
          <p:cNvSpPr>
            <a:spLocks noGrp="1"/>
          </p:cNvSpPr>
          <p:nvPr>
            <p:ph idx="1"/>
          </p:nvPr>
        </p:nvSpPr>
        <p:spPr>
          <a:xfrm>
            <a:off x="838200" y="1399592"/>
            <a:ext cx="11099800" cy="5243803"/>
          </a:xfrm>
        </p:spPr>
        <p:txBody>
          <a:bodyPr/>
          <a:lstStyle/>
          <a:p>
            <a:pPr marL="0" indent="0">
              <a:buNone/>
            </a:pPr>
            <a:r>
              <a:rPr lang="en-US" dirty="0"/>
              <a:t>                                  </a:t>
            </a:r>
          </a:p>
          <a:p>
            <a:pPr marL="0" indent="0">
              <a:buNone/>
            </a:pPr>
            <a:r>
              <a:rPr lang="en-US" b="1" dirty="0">
                <a:latin typeface="Calisto MT" panose="02040603050505030304" pitchFamily="18" charset="0"/>
              </a:rPr>
              <a:t>Ontario S Area 86 </a:t>
            </a:r>
          </a:p>
          <a:p>
            <a:pPr marL="0" indent="0">
              <a:buNone/>
            </a:pPr>
            <a:r>
              <a:rPr lang="en-US" b="1" dirty="0">
                <a:solidFill>
                  <a:schemeClr val="accent5">
                    <a:lumMod val="75000"/>
                  </a:schemeClr>
                </a:solidFill>
                <a:latin typeface="Calisto MT" panose="02040603050505030304" pitchFamily="18" charset="0"/>
              </a:rPr>
              <a:t>  </a:t>
            </a:r>
            <a:r>
              <a:rPr lang="en-US" b="1" dirty="0">
                <a:solidFill>
                  <a:schemeClr val="accent5">
                    <a:lumMod val="75000"/>
                  </a:schemeClr>
                </a:solidFill>
              </a:rPr>
              <a:t>C$              US$           C$                          US$ 2022       $ 2021 </a:t>
            </a:r>
            <a:endParaRPr lang="en-US" b="1" dirty="0">
              <a:solidFill>
                <a:schemeClr val="accent5">
                  <a:lumMod val="75000"/>
                </a:schemeClr>
              </a:solidFill>
              <a:latin typeface="Calisto MT" panose="02040603050505030304" pitchFamily="18" charset="0"/>
            </a:endParaRPr>
          </a:p>
          <a:p>
            <a:pPr marL="0" indent="0">
              <a:buNone/>
            </a:pPr>
            <a:r>
              <a:rPr lang="en-US" b="1" dirty="0">
                <a:latin typeface="Calisto MT" panose="02040603050505030304" pitchFamily="18" charset="0"/>
              </a:rPr>
              <a:t> 126.22     94.67     Group   45,776      34,332         32,440</a:t>
            </a:r>
          </a:p>
          <a:p>
            <a:pPr marL="0" indent="0">
              <a:buNone/>
            </a:pPr>
            <a:r>
              <a:rPr lang="en-US" dirty="0"/>
              <a:t>                                    </a:t>
            </a:r>
            <a:r>
              <a:rPr lang="en-US" b="1" dirty="0">
                <a:latin typeface="Calisto MT" panose="02040603050505030304" pitchFamily="18" charset="0"/>
              </a:rPr>
              <a:t>Other   28,686       21,515         13,335</a:t>
            </a:r>
          </a:p>
          <a:p>
            <a:pPr marL="0" indent="0">
              <a:buNone/>
            </a:pPr>
            <a:endParaRPr lang="en-US" b="1" dirty="0">
              <a:latin typeface="Calisto MT" panose="02040603050505030304" pitchFamily="18" charset="0"/>
            </a:endParaRPr>
          </a:p>
          <a:p>
            <a:pPr marL="0" indent="0">
              <a:buNone/>
            </a:pPr>
            <a:endParaRPr lang="en-US" b="1" dirty="0">
              <a:latin typeface="Calisto MT" panose="02040603050505030304" pitchFamily="18" charset="0"/>
            </a:endParaRPr>
          </a:p>
        </p:txBody>
      </p:sp>
      <p:sp>
        <p:nvSpPr>
          <p:cNvPr id="5" name="TextBox 4">
            <a:extLst>
              <a:ext uri="{FF2B5EF4-FFF2-40B4-BE49-F238E27FC236}">
                <a16:creationId xmlns:a16="http://schemas.microsoft.com/office/drawing/2014/main" xmlns="" id="{DD47247E-8892-44A3-75CA-7035D44047CA}"/>
              </a:ext>
            </a:extLst>
          </p:cNvPr>
          <p:cNvSpPr txBox="1"/>
          <p:nvPr/>
        </p:nvSpPr>
        <p:spPr>
          <a:xfrm>
            <a:off x="1213537" y="4642009"/>
            <a:ext cx="9764925" cy="2215991"/>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chemeClr val="accent2">
                    <a:lumMod val="75000"/>
                  </a:schemeClr>
                </a:solidFill>
                <a:latin typeface="Calisto MT" panose="02040603050505030304" pitchFamily="18" charset="0"/>
              </a:rPr>
              <a:t>49% of groups contributed</a:t>
            </a:r>
          </a:p>
          <a:p>
            <a:endParaRPr lang="en-US" sz="2000" b="1" dirty="0">
              <a:solidFill>
                <a:schemeClr val="accent2">
                  <a:lumMod val="75000"/>
                </a:schemeClr>
              </a:solidFill>
              <a:latin typeface="Calisto MT" panose="02040603050505030304" pitchFamily="18" charset="0"/>
            </a:endParaRPr>
          </a:p>
          <a:p>
            <a:pPr marL="285750" indent="-285750">
              <a:buFont typeface="Wingdings" panose="05000000000000000000" pitchFamily="2" charset="2"/>
              <a:buChar char="v"/>
            </a:pPr>
            <a:r>
              <a:rPr lang="en-US" sz="2000" b="1" dirty="0">
                <a:solidFill>
                  <a:schemeClr val="accent2">
                    <a:lumMod val="75000"/>
                  </a:schemeClr>
                </a:solidFill>
                <a:latin typeface="Calisto MT" panose="02040603050505030304" pitchFamily="18" charset="0"/>
              </a:rPr>
              <a:t>Average amount for groups:   $126.22</a:t>
            </a:r>
          </a:p>
          <a:p>
            <a:pPr marL="285750" indent="-285750">
              <a:buFont typeface="Wingdings" panose="05000000000000000000" pitchFamily="2" charset="2"/>
              <a:buChar char="v"/>
            </a:pPr>
            <a:endParaRPr lang="en-US" sz="2000" b="1" dirty="0">
              <a:solidFill>
                <a:schemeClr val="accent2">
                  <a:lumMod val="75000"/>
                </a:schemeClr>
              </a:solidFill>
              <a:latin typeface="Calisto MT" panose="02040603050505030304" pitchFamily="18" charset="0"/>
            </a:endParaRPr>
          </a:p>
          <a:p>
            <a:pPr marL="285750" indent="-285750">
              <a:buFont typeface="Wingdings" panose="05000000000000000000" pitchFamily="2" charset="2"/>
              <a:buChar char="v"/>
            </a:pPr>
            <a:r>
              <a:rPr lang="en-US" sz="2000" b="1" dirty="0">
                <a:solidFill>
                  <a:schemeClr val="accent2">
                    <a:lumMod val="75000"/>
                  </a:schemeClr>
                </a:solidFill>
                <a:latin typeface="Calisto MT" panose="02040603050505030304" pitchFamily="18" charset="0"/>
              </a:rPr>
              <a:t>* “Other” include contributions from AISs, LDCs, and Areas and individual members. Member contributions are captured by state rather than Area.</a:t>
            </a:r>
          </a:p>
          <a:p>
            <a:endParaRPr lang="en-US" dirty="0"/>
          </a:p>
        </p:txBody>
      </p:sp>
      <p:pic>
        <p:nvPicPr>
          <p:cNvPr id="7" name="Picture 6" descr="A picture containing text, newspaper&#10;&#10;Description automatically generated">
            <a:extLst>
              <a:ext uri="{FF2B5EF4-FFF2-40B4-BE49-F238E27FC236}">
                <a16:creationId xmlns:a16="http://schemas.microsoft.com/office/drawing/2014/main" xmlns="" id="{4BDFB81F-2131-9245-B53C-556D0C2E866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229599" y="1099783"/>
            <a:ext cx="2967103" cy="1288854"/>
          </a:xfrm>
          <a:prstGeom prst="rect">
            <a:avLst/>
          </a:prstGeom>
        </p:spPr>
      </p:pic>
    </p:spTree>
    <p:extLst>
      <p:ext uri="{BB962C8B-B14F-4D97-AF65-F5344CB8AC3E}">
        <p14:creationId xmlns:p14="http://schemas.microsoft.com/office/powerpoint/2010/main" val="328084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25352-9226-9F59-ABF1-BF9EFE6EF88D}"/>
              </a:ext>
            </a:extLst>
          </p:cNvPr>
          <p:cNvSpPr>
            <a:spLocks noGrp="1"/>
          </p:cNvSpPr>
          <p:nvPr>
            <p:ph type="title"/>
          </p:nvPr>
        </p:nvSpPr>
        <p:spPr>
          <a:xfrm>
            <a:off x="652481" y="1382486"/>
            <a:ext cx="3547581" cy="4093028"/>
          </a:xfrm>
        </p:spPr>
        <p:txBody>
          <a:bodyPr anchor="ctr">
            <a:normAutofit/>
          </a:bodyPr>
          <a:lstStyle/>
          <a:p>
            <a:r>
              <a:rPr lang="en-US" sz="4400" b="1" dirty="0">
                <a:solidFill>
                  <a:schemeClr val="tx2">
                    <a:lumMod val="75000"/>
                  </a:schemeClr>
                </a:solidFill>
              </a:rPr>
              <a:t>Group Budgets Revisited</a:t>
            </a:r>
          </a:p>
        </p:txBody>
      </p:sp>
      <p:graphicFrame>
        <p:nvGraphicFramePr>
          <p:cNvPr id="5" name="Content Placeholder 2">
            <a:extLst>
              <a:ext uri="{FF2B5EF4-FFF2-40B4-BE49-F238E27FC236}">
                <a16:creationId xmlns:a16="http://schemas.microsoft.com/office/drawing/2014/main" xmlns="" id="{47C3E479-D40A-9932-D7E4-759ED6DE4350}"/>
              </a:ext>
            </a:extLst>
          </p:cNvPr>
          <p:cNvGraphicFramePr>
            <a:graphicFrameLocks noGrp="1"/>
          </p:cNvGraphicFramePr>
          <p:nvPr>
            <p:ph idx="1"/>
            <p:extLst>
              <p:ext uri="{D42A27DB-BD31-4B8C-83A1-F6EECF244321}">
                <p14:modId xmlns:p14="http://schemas.microsoft.com/office/powerpoint/2010/main" val="215049921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71AC7219-0F18-F810-D6C4-A9BB80273957}"/>
              </a:ext>
            </a:extLst>
          </p:cNvPr>
          <p:cNvSpPr txBox="1"/>
          <p:nvPr/>
        </p:nvSpPr>
        <p:spPr>
          <a:xfrm>
            <a:off x="9920377" y="6305909"/>
            <a:ext cx="1311215" cy="369332"/>
          </a:xfrm>
          <a:prstGeom prst="rect">
            <a:avLst/>
          </a:prstGeom>
          <a:noFill/>
        </p:spPr>
        <p:txBody>
          <a:bodyPr wrap="square" rtlCol="0">
            <a:spAutoFit/>
          </a:bodyPr>
          <a:lstStyle/>
          <a:p>
            <a:r>
              <a:rPr lang="en-US" dirty="0"/>
              <a:t>WSO slide</a:t>
            </a:r>
          </a:p>
        </p:txBody>
      </p:sp>
    </p:spTree>
    <p:extLst>
      <p:ext uri="{BB962C8B-B14F-4D97-AF65-F5344CB8AC3E}">
        <p14:creationId xmlns:p14="http://schemas.microsoft.com/office/powerpoint/2010/main" val="8028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78868-8F19-C698-FE6A-54B5B0ACA3F7}"/>
              </a:ext>
            </a:extLst>
          </p:cNvPr>
          <p:cNvSpPr>
            <a:spLocks noGrp="1"/>
          </p:cNvSpPr>
          <p:nvPr>
            <p:ph type="title"/>
          </p:nvPr>
        </p:nvSpPr>
        <p:spPr>
          <a:xfrm>
            <a:off x="661320" y="4775202"/>
            <a:ext cx="10147020" cy="1320800"/>
          </a:xfrm>
        </p:spPr>
        <p:txBody>
          <a:bodyPr anchor="ctr">
            <a:normAutofit/>
          </a:bodyPr>
          <a:lstStyle/>
          <a:p>
            <a:pPr>
              <a:lnSpc>
                <a:spcPct val="90000"/>
              </a:lnSpc>
            </a:pPr>
            <a:r>
              <a:rPr lang="en-US" sz="4400" dirty="0">
                <a:solidFill>
                  <a:schemeClr val="bg1"/>
                </a:solidFill>
              </a:rPr>
              <a:t>Diversity, Equity, Inclusivity Workshop</a:t>
            </a:r>
          </a:p>
        </p:txBody>
      </p:sp>
      <p:graphicFrame>
        <p:nvGraphicFramePr>
          <p:cNvPr id="5" name="Content Placeholder 2">
            <a:extLst>
              <a:ext uri="{FF2B5EF4-FFF2-40B4-BE49-F238E27FC236}">
                <a16:creationId xmlns:a16="http://schemas.microsoft.com/office/drawing/2014/main" xmlns="" id="{37AF03D9-B203-B7DF-6250-D030F32F45A5}"/>
              </a:ext>
            </a:extLst>
          </p:cNvPr>
          <p:cNvGraphicFramePr>
            <a:graphicFrameLocks noGrp="1"/>
          </p:cNvGraphicFramePr>
          <p:nvPr>
            <p:ph idx="1"/>
            <p:extLst>
              <p:ext uri="{D42A27DB-BD31-4B8C-83A1-F6EECF244321}">
                <p14:modId xmlns:p14="http://schemas.microsoft.com/office/powerpoint/2010/main" val="2651274767"/>
              </p:ext>
            </p:extLst>
          </p:nvPr>
        </p:nvGraphicFramePr>
        <p:xfrm>
          <a:off x="642937" y="2313991"/>
          <a:ext cx="10906125" cy="401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5E472F47-15A8-A6D9-7965-7AA23630F343}"/>
              </a:ext>
            </a:extLst>
          </p:cNvPr>
          <p:cNvSpPr txBox="1"/>
          <p:nvPr/>
        </p:nvSpPr>
        <p:spPr>
          <a:xfrm>
            <a:off x="6270170" y="767388"/>
            <a:ext cx="4030825" cy="2031325"/>
          </a:xfrm>
          <a:prstGeom prst="rect">
            <a:avLst/>
          </a:prstGeom>
          <a:noFill/>
        </p:spPr>
        <p:txBody>
          <a:bodyPr wrap="square" rtlCol="0">
            <a:spAutoFit/>
          </a:bodyPr>
          <a:lstStyle/>
          <a:p>
            <a:r>
              <a:rPr lang="en-US" sz="3600" b="1" dirty="0">
                <a:solidFill>
                  <a:schemeClr val="accent5">
                    <a:lumMod val="75000"/>
                  </a:schemeClr>
                </a:solidFill>
                <a:latin typeface="Calisto MT" panose="02040603050505030304" pitchFamily="18" charset="0"/>
              </a:rPr>
              <a:t>OK, Lets switch gears a little </a:t>
            </a:r>
          </a:p>
          <a:p>
            <a:endParaRPr lang="en-US" dirty="0"/>
          </a:p>
          <a:p>
            <a:endParaRPr lang="en-US" dirty="0"/>
          </a:p>
          <a:p>
            <a:endParaRPr lang="en-US" dirty="0"/>
          </a:p>
        </p:txBody>
      </p:sp>
      <p:pic>
        <p:nvPicPr>
          <p:cNvPr id="6" name="Picture 5" descr="Inside the clock">
            <a:extLst>
              <a:ext uri="{FF2B5EF4-FFF2-40B4-BE49-F238E27FC236}">
                <a16:creationId xmlns:a16="http://schemas.microsoft.com/office/drawing/2014/main" xmlns="" id="{307122F6-F069-A146-97B7-6E936D4E80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416" y="341293"/>
            <a:ext cx="3377682" cy="1736947"/>
          </a:xfrm>
          <a:prstGeom prst="rect">
            <a:avLst/>
          </a:prstGeom>
        </p:spPr>
      </p:pic>
    </p:spTree>
    <p:extLst>
      <p:ext uri="{BB962C8B-B14F-4D97-AF65-F5344CB8AC3E}">
        <p14:creationId xmlns:p14="http://schemas.microsoft.com/office/powerpoint/2010/main" val="71602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A045F-BD2E-0721-F7BE-7B44CD27284D}"/>
              </a:ext>
            </a:extLst>
          </p:cNvPr>
          <p:cNvSpPr>
            <a:spLocks noGrp="1"/>
          </p:cNvSpPr>
          <p:nvPr>
            <p:ph type="ctrTitle"/>
          </p:nvPr>
        </p:nvSpPr>
        <p:spPr>
          <a:xfrm>
            <a:off x="1524000" y="206310"/>
            <a:ext cx="9144000" cy="1655762"/>
          </a:xfrm>
        </p:spPr>
        <p:txBody>
          <a:bodyPr/>
          <a:lstStyle/>
          <a:p>
            <a:r>
              <a:rPr lang="en-US" sz="6000" dirty="0">
                <a:solidFill>
                  <a:schemeClr val="accent1"/>
                </a:solidFill>
                <a:latin typeface="Calisto MT" panose="02040603050505030304" pitchFamily="18" charset="0"/>
              </a:rPr>
              <a:t>DELEGATE REPORT</a:t>
            </a:r>
            <a:r>
              <a:rPr lang="en-US" dirty="0">
                <a:solidFill>
                  <a:schemeClr val="accent1"/>
                </a:solidFill>
                <a:latin typeface="Calisto MT" panose="02040603050505030304" pitchFamily="18" charset="0"/>
              </a:rPr>
              <a:t/>
            </a:r>
            <a:br>
              <a:rPr lang="en-US" dirty="0">
                <a:solidFill>
                  <a:schemeClr val="accent1"/>
                </a:solidFill>
                <a:latin typeface="Calisto MT" panose="02040603050505030304" pitchFamily="18" charset="0"/>
              </a:rPr>
            </a:br>
            <a:r>
              <a:rPr lang="en-US" sz="4400" dirty="0">
                <a:solidFill>
                  <a:schemeClr val="accent1"/>
                </a:solidFill>
                <a:latin typeface="Calisto MT" panose="02040603050505030304" pitchFamily="18" charset="0"/>
              </a:rPr>
              <a:t>Assembly October 20-22</a:t>
            </a:r>
          </a:p>
        </p:txBody>
      </p:sp>
      <p:sp>
        <p:nvSpPr>
          <p:cNvPr id="3" name="Subtitle 2">
            <a:extLst>
              <a:ext uri="{FF2B5EF4-FFF2-40B4-BE49-F238E27FC236}">
                <a16:creationId xmlns:a16="http://schemas.microsoft.com/office/drawing/2014/main" xmlns="" id="{A84107AC-A817-EC54-68C0-870076A92335}"/>
              </a:ext>
            </a:extLst>
          </p:cNvPr>
          <p:cNvSpPr>
            <a:spLocks noGrp="1"/>
          </p:cNvSpPr>
          <p:nvPr>
            <p:ph type="subTitle" idx="1"/>
          </p:nvPr>
        </p:nvSpPr>
        <p:spPr>
          <a:xfrm>
            <a:off x="5673012" y="1782569"/>
            <a:ext cx="4460033" cy="1175235"/>
          </a:xfrm>
        </p:spPr>
        <p:txBody>
          <a:bodyPr>
            <a:noAutofit/>
          </a:bodyPr>
          <a:lstStyle/>
          <a:p>
            <a:pPr>
              <a:lnSpc>
                <a:spcPct val="110000"/>
              </a:lnSpc>
            </a:pPr>
            <a:r>
              <a:rPr lang="en-US" sz="2800" b="1" dirty="0">
                <a:solidFill>
                  <a:schemeClr val="accent2">
                    <a:lumMod val="75000"/>
                  </a:schemeClr>
                </a:solidFill>
                <a:latin typeface="Calisto MT" panose="02040603050505030304" pitchFamily="18" charset="0"/>
              </a:rPr>
              <a:t>Gwen Dinel, Panel 61</a:t>
            </a:r>
          </a:p>
          <a:p>
            <a:pPr>
              <a:lnSpc>
                <a:spcPct val="110000"/>
              </a:lnSpc>
            </a:pPr>
            <a:r>
              <a:rPr lang="en-US" sz="2800" b="1" dirty="0">
                <a:solidFill>
                  <a:schemeClr val="accent2">
                    <a:lumMod val="75000"/>
                  </a:schemeClr>
                </a:solidFill>
                <a:latin typeface="Calisto MT" panose="02040603050505030304" pitchFamily="18" charset="0"/>
              </a:rPr>
              <a:t>Ontario South, Area 86</a:t>
            </a:r>
          </a:p>
        </p:txBody>
      </p:sp>
      <p:pic>
        <p:nvPicPr>
          <p:cNvPr id="5" name="Picture 4" descr="A picture containing art, painting, drawing, picture frame&#10;&#10;Description automatically generated">
            <a:extLst>
              <a:ext uri="{FF2B5EF4-FFF2-40B4-BE49-F238E27FC236}">
                <a16:creationId xmlns:a16="http://schemas.microsoft.com/office/drawing/2014/main" xmlns="" id="{4B3FF5A8-0647-5A16-6885-68CFCCC6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51" y="2216634"/>
            <a:ext cx="4832188" cy="4184165"/>
          </a:xfrm>
          <a:prstGeom prst="rect">
            <a:avLst/>
          </a:prstGeom>
        </p:spPr>
      </p:pic>
    </p:spTree>
    <p:extLst>
      <p:ext uri="{BB962C8B-B14F-4D97-AF65-F5344CB8AC3E}">
        <p14:creationId xmlns:p14="http://schemas.microsoft.com/office/powerpoint/2010/main" val="11366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675F1-172E-0EF1-A22E-22EBCFEA6766}"/>
              </a:ext>
            </a:extLst>
          </p:cNvPr>
          <p:cNvSpPr>
            <a:spLocks noGrp="1"/>
          </p:cNvSpPr>
          <p:nvPr>
            <p:ph type="title"/>
          </p:nvPr>
        </p:nvSpPr>
        <p:spPr>
          <a:xfrm>
            <a:off x="677333" y="609600"/>
            <a:ext cx="11514667" cy="1320800"/>
          </a:xfrm>
        </p:spPr>
        <p:txBody>
          <a:bodyPr>
            <a:normAutofit/>
          </a:bodyPr>
          <a:lstStyle/>
          <a:p>
            <a:r>
              <a:rPr lang="en-US" sz="4000" b="1" dirty="0">
                <a:solidFill>
                  <a:schemeClr val="accent1">
                    <a:lumMod val="75000"/>
                  </a:schemeClr>
                </a:solidFill>
                <a:latin typeface="Calisto MT" panose="02040603050505030304" pitchFamily="18" charset="0"/>
              </a:rPr>
              <a:t>ICC – International Coordination Committee</a:t>
            </a:r>
          </a:p>
        </p:txBody>
      </p:sp>
      <p:sp>
        <p:nvSpPr>
          <p:cNvPr id="3" name="Content Placeholder 2">
            <a:extLst>
              <a:ext uri="{FF2B5EF4-FFF2-40B4-BE49-F238E27FC236}">
                <a16:creationId xmlns:a16="http://schemas.microsoft.com/office/drawing/2014/main" xmlns="" id="{8FFB0677-5857-12D8-7E1F-7E7C393AF044}"/>
              </a:ext>
            </a:extLst>
          </p:cNvPr>
          <p:cNvSpPr>
            <a:spLocks noGrp="1"/>
          </p:cNvSpPr>
          <p:nvPr>
            <p:ph idx="1"/>
          </p:nvPr>
        </p:nvSpPr>
        <p:spPr>
          <a:xfrm>
            <a:off x="677334" y="1930400"/>
            <a:ext cx="8939106" cy="4110962"/>
          </a:xfrm>
        </p:spPr>
        <p:txBody>
          <a:bodyPr>
            <a:normAutofit/>
          </a:bodyPr>
          <a:lstStyle/>
          <a:p>
            <a:pPr>
              <a:buFont typeface="Wingdings" panose="05000000000000000000" pitchFamily="2" charset="2"/>
              <a:buChar char="v"/>
            </a:pPr>
            <a:r>
              <a:rPr lang="en-US" sz="2400" b="1" dirty="0">
                <a:solidFill>
                  <a:schemeClr val="accent1"/>
                </a:solidFill>
                <a:latin typeface="Calisto MT" panose="02040603050505030304" pitchFamily="18" charset="0"/>
              </a:rPr>
              <a:t>Team North:  </a:t>
            </a:r>
            <a:r>
              <a:rPr lang="en-US" sz="2400" b="1" dirty="0">
                <a:solidFill>
                  <a:schemeClr val="tx2"/>
                </a:solidFill>
                <a:latin typeface="Calisto MT" panose="02040603050505030304" pitchFamily="18" charset="0"/>
              </a:rPr>
              <a:t>Norway, Latvia, Lithuania, Netherlands</a:t>
            </a:r>
          </a:p>
          <a:p>
            <a:pPr>
              <a:buFont typeface="Wingdings" panose="05000000000000000000" pitchFamily="2" charset="2"/>
              <a:buChar char="v"/>
            </a:pPr>
            <a:r>
              <a:rPr lang="en-US" sz="2400" b="1" dirty="0">
                <a:solidFill>
                  <a:schemeClr val="accent1"/>
                </a:solidFill>
                <a:latin typeface="Calisto MT" panose="02040603050505030304" pitchFamily="18" charset="0"/>
              </a:rPr>
              <a:t>Team East:  </a:t>
            </a:r>
            <a:r>
              <a:rPr lang="en-US" sz="2400" b="1" dirty="0">
                <a:solidFill>
                  <a:schemeClr val="tx2"/>
                </a:solidFill>
                <a:latin typeface="Calisto MT" panose="02040603050505030304" pitchFamily="18" charset="0"/>
              </a:rPr>
              <a:t>Turkey, Bulgaria, Hungary, Switzerland</a:t>
            </a:r>
          </a:p>
          <a:p>
            <a:pPr>
              <a:buFont typeface="Wingdings" panose="05000000000000000000" pitchFamily="2" charset="2"/>
              <a:buChar char="v"/>
            </a:pPr>
            <a:r>
              <a:rPr lang="en-US" sz="2400" b="1" dirty="0">
                <a:solidFill>
                  <a:schemeClr val="tx2"/>
                </a:solidFill>
                <a:latin typeface="Calisto MT" panose="02040603050505030304" pitchFamily="18" charset="0"/>
              </a:rPr>
              <a:t>IAGSM in London ( </a:t>
            </a:r>
            <a:r>
              <a:rPr lang="en-US" sz="2400" b="1" dirty="0">
                <a:solidFill>
                  <a:schemeClr val="accent1"/>
                </a:solidFill>
              </a:rPr>
              <a:t>International Al-Anon General Service Meeting) </a:t>
            </a:r>
            <a:endParaRPr lang="en-US" sz="2400" b="1" dirty="0">
              <a:solidFill>
                <a:schemeClr val="accent1"/>
              </a:solidFill>
              <a:latin typeface="Calisto MT" panose="02040603050505030304" pitchFamily="18" charset="0"/>
            </a:endParaRPr>
          </a:p>
          <a:p>
            <a:pPr>
              <a:buFont typeface="Wingdings" panose="05000000000000000000" pitchFamily="2" charset="2"/>
              <a:buChar char="v"/>
            </a:pPr>
            <a:r>
              <a:rPr lang="en-US" sz="2400" b="1" dirty="0">
                <a:solidFill>
                  <a:schemeClr val="tx2"/>
                </a:solidFill>
                <a:latin typeface="Calisto MT" panose="02040603050505030304" pitchFamily="18" charset="0"/>
              </a:rPr>
              <a:t>Zonal Meetings coming up</a:t>
            </a:r>
          </a:p>
          <a:p>
            <a:pPr lvl="1">
              <a:buFont typeface="Wingdings" panose="05000000000000000000" pitchFamily="2" charset="2"/>
              <a:buChar char="v"/>
            </a:pPr>
            <a:r>
              <a:rPr lang="en-US" sz="2400" b="1" dirty="0">
                <a:solidFill>
                  <a:schemeClr val="tx2"/>
                </a:solidFill>
                <a:latin typeface="Calisto MT" panose="02040603050505030304" pitchFamily="18" charset="0"/>
              </a:rPr>
              <a:t>European – France in September – in person</a:t>
            </a:r>
          </a:p>
          <a:p>
            <a:pPr lvl="1">
              <a:buFont typeface="Wingdings" panose="05000000000000000000" pitchFamily="2" charset="2"/>
              <a:buChar char="v"/>
            </a:pPr>
            <a:r>
              <a:rPr lang="en-US" sz="2400" b="1" dirty="0" err="1">
                <a:solidFill>
                  <a:schemeClr val="tx2"/>
                </a:solidFill>
                <a:latin typeface="Calisto MT" panose="02040603050505030304" pitchFamily="18" charset="0"/>
              </a:rPr>
              <a:t>Ibero</a:t>
            </a:r>
            <a:r>
              <a:rPr lang="en-US" sz="2400" b="1" dirty="0">
                <a:solidFill>
                  <a:schemeClr val="tx2"/>
                </a:solidFill>
                <a:latin typeface="Calisto MT" panose="02040603050505030304" pitchFamily="18" charset="0"/>
              </a:rPr>
              <a:t>-America in October – virtual</a:t>
            </a:r>
          </a:p>
          <a:p>
            <a:pPr lvl="1">
              <a:buFont typeface="Wingdings" panose="05000000000000000000" pitchFamily="2" charset="2"/>
              <a:buChar char="v"/>
            </a:pPr>
            <a:r>
              <a:rPr lang="en-US" sz="2400" b="1" dirty="0">
                <a:solidFill>
                  <a:schemeClr val="tx2"/>
                </a:solidFill>
                <a:latin typeface="Calisto MT" panose="02040603050505030304" pitchFamily="18" charset="0"/>
              </a:rPr>
              <a:t>Central American and </a:t>
            </a:r>
            <a:r>
              <a:rPr lang="en-US" sz="2400" b="1" dirty="0" err="1">
                <a:solidFill>
                  <a:schemeClr val="tx2"/>
                </a:solidFill>
                <a:latin typeface="Calisto MT" panose="02040603050505030304" pitchFamily="18" charset="0"/>
              </a:rPr>
              <a:t>Carribbean</a:t>
            </a:r>
            <a:r>
              <a:rPr lang="en-US" sz="2400" b="1" dirty="0">
                <a:solidFill>
                  <a:schemeClr val="tx2"/>
                </a:solidFill>
                <a:latin typeface="Calisto MT" panose="02040603050505030304" pitchFamily="18" charset="0"/>
              </a:rPr>
              <a:t> in November - in person</a:t>
            </a:r>
          </a:p>
          <a:p>
            <a:pPr>
              <a:buFont typeface="Wingdings" panose="05000000000000000000" pitchFamily="2" charset="2"/>
              <a:buChar char="v"/>
            </a:pPr>
            <a:r>
              <a:rPr lang="en-US" sz="2400" b="1" dirty="0">
                <a:solidFill>
                  <a:schemeClr val="tx2"/>
                </a:solidFill>
                <a:latin typeface="Calisto MT" panose="02040603050505030304" pitchFamily="18" charset="0"/>
              </a:rPr>
              <a:t>WSO is the Senior Service Entity</a:t>
            </a:r>
          </a:p>
        </p:txBody>
      </p:sp>
      <p:pic>
        <p:nvPicPr>
          <p:cNvPr id="5" name="Picture 4" descr="A person holding a globe">
            <a:extLst>
              <a:ext uri="{FF2B5EF4-FFF2-40B4-BE49-F238E27FC236}">
                <a16:creationId xmlns:a16="http://schemas.microsoft.com/office/drawing/2014/main" xmlns="" id="{FDA556F8-1C47-30C3-0FA6-E9569FE00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821" y="2589244"/>
            <a:ext cx="2825294" cy="2076061"/>
          </a:xfrm>
          <a:prstGeom prst="rect">
            <a:avLst/>
          </a:prstGeom>
        </p:spPr>
      </p:pic>
    </p:spTree>
    <p:extLst>
      <p:ext uri="{BB962C8B-B14F-4D97-AF65-F5344CB8AC3E}">
        <p14:creationId xmlns:p14="http://schemas.microsoft.com/office/powerpoint/2010/main" val="115165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32084-88F0-69BD-77A7-3E7E3AB4921C}"/>
              </a:ext>
            </a:extLst>
          </p:cNvPr>
          <p:cNvSpPr>
            <a:spLocks noGrp="1"/>
          </p:cNvSpPr>
          <p:nvPr>
            <p:ph type="title"/>
          </p:nvPr>
        </p:nvSpPr>
        <p:spPr/>
        <p:txBody>
          <a:bodyPr/>
          <a:lstStyle/>
          <a:p>
            <a:r>
              <a:rPr lang="en-US" b="1" dirty="0">
                <a:solidFill>
                  <a:schemeClr val="tx2"/>
                </a:solidFill>
                <a:latin typeface="Calisto MT" panose="02040603050505030304" pitchFamily="18" charset="0"/>
              </a:rPr>
              <a:t>Literature Motion</a:t>
            </a:r>
          </a:p>
        </p:txBody>
      </p:sp>
      <p:sp>
        <p:nvSpPr>
          <p:cNvPr id="3" name="Content Placeholder 2">
            <a:extLst>
              <a:ext uri="{FF2B5EF4-FFF2-40B4-BE49-F238E27FC236}">
                <a16:creationId xmlns:a16="http://schemas.microsoft.com/office/drawing/2014/main" xmlns="" id="{8819E8F4-6267-E772-FEF3-422756C9ED25}"/>
              </a:ext>
            </a:extLst>
          </p:cNvPr>
          <p:cNvSpPr>
            <a:spLocks noGrp="1"/>
          </p:cNvSpPr>
          <p:nvPr>
            <p:ph idx="1"/>
          </p:nvPr>
        </p:nvSpPr>
        <p:spPr/>
        <p:txBody>
          <a:bodyPr>
            <a:normAutofit/>
          </a:bodyPr>
          <a:lstStyle/>
          <a:p>
            <a:pPr marL="0" indent="0">
              <a:buNone/>
            </a:pPr>
            <a:r>
              <a:rPr lang="en-US" sz="3200" dirty="0">
                <a:solidFill>
                  <a:srgbClr val="0070C0"/>
                </a:solidFill>
                <a:latin typeface="Calisto MT" panose="02040603050505030304" pitchFamily="18" charset="0"/>
              </a:rPr>
              <a:t>Motion: to give conceptual approval to develop a comprehensive piece on sponsorship and service sponsorship using personal sharings. </a:t>
            </a:r>
          </a:p>
          <a:p>
            <a:pPr marL="0" indent="0">
              <a:buNone/>
            </a:pPr>
            <a:endParaRPr lang="en-US" sz="3200" dirty="0"/>
          </a:p>
          <a:p>
            <a:pPr marL="0" indent="0">
              <a:buNone/>
            </a:pPr>
            <a:r>
              <a:rPr lang="en-US" sz="3200" dirty="0"/>
              <a:t>				</a:t>
            </a:r>
            <a:r>
              <a:rPr lang="en-US" sz="3600" b="1" dirty="0">
                <a:solidFill>
                  <a:srgbClr val="0070C0"/>
                </a:solidFill>
              </a:rPr>
              <a:t>MOTION PASSED! </a:t>
            </a:r>
          </a:p>
        </p:txBody>
      </p:sp>
      <p:pic>
        <p:nvPicPr>
          <p:cNvPr id="5" name="Graphic 4" descr="Clapping hands with solid fill">
            <a:extLst>
              <a:ext uri="{FF2B5EF4-FFF2-40B4-BE49-F238E27FC236}">
                <a16:creationId xmlns:a16="http://schemas.microsoft.com/office/drawing/2014/main" xmlns="" id="{4582C216-650A-4C66-E52D-7F9B3973E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54384" y="4092522"/>
            <a:ext cx="1619433" cy="1619433"/>
          </a:xfrm>
          <a:prstGeom prst="rect">
            <a:avLst/>
          </a:prstGeom>
        </p:spPr>
      </p:pic>
    </p:spTree>
    <p:extLst>
      <p:ext uri="{BB962C8B-B14F-4D97-AF65-F5344CB8AC3E}">
        <p14:creationId xmlns:p14="http://schemas.microsoft.com/office/powerpoint/2010/main" val="420578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A9F16-4F1D-53AE-C0D4-1AC6B01600A8}"/>
              </a:ext>
            </a:extLst>
          </p:cNvPr>
          <p:cNvSpPr>
            <a:spLocks noGrp="1"/>
          </p:cNvSpPr>
          <p:nvPr>
            <p:ph type="title"/>
          </p:nvPr>
        </p:nvSpPr>
        <p:spPr>
          <a:xfrm>
            <a:off x="677334" y="228600"/>
            <a:ext cx="8596668" cy="960120"/>
          </a:xfrm>
        </p:spPr>
        <p:txBody>
          <a:bodyPr/>
          <a:lstStyle/>
          <a:p>
            <a:r>
              <a:rPr lang="en-US" b="1" dirty="0">
                <a:solidFill>
                  <a:schemeClr val="accent1"/>
                </a:solidFill>
                <a:latin typeface="Calisto MT" panose="02040603050505030304" pitchFamily="18" charset="0"/>
              </a:rPr>
              <a:t>Transforming Electronic Groups </a:t>
            </a:r>
          </a:p>
        </p:txBody>
      </p:sp>
      <p:sp>
        <p:nvSpPr>
          <p:cNvPr id="3" name="Content Placeholder 2">
            <a:extLst>
              <a:ext uri="{FF2B5EF4-FFF2-40B4-BE49-F238E27FC236}">
                <a16:creationId xmlns:a16="http://schemas.microsoft.com/office/drawing/2014/main" xmlns="" id="{51E1B5AE-F4C5-EDBF-A8F6-3FDC27E7D32A}"/>
              </a:ext>
            </a:extLst>
          </p:cNvPr>
          <p:cNvSpPr>
            <a:spLocks noGrp="1"/>
          </p:cNvSpPr>
          <p:nvPr>
            <p:ph idx="1"/>
          </p:nvPr>
        </p:nvSpPr>
        <p:spPr>
          <a:xfrm>
            <a:off x="677334" y="1188720"/>
            <a:ext cx="9685866" cy="5298344"/>
          </a:xfrm>
        </p:spPr>
        <p:txBody>
          <a:bodyPr>
            <a:noAutofit/>
          </a:bodyPr>
          <a:lstStyle/>
          <a:p>
            <a:pPr>
              <a:buFont typeface="Wingdings" panose="05000000000000000000" pitchFamily="2" charset="2"/>
              <a:buChar char="Ø"/>
            </a:pPr>
            <a:r>
              <a:rPr lang="en-US" sz="2400" b="1" dirty="0">
                <a:latin typeface="Calisto MT" panose="02040603050505030304" pitchFamily="18" charset="0"/>
              </a:rPr>
              <a:t>This work has been mammoth in scale! </a:t>
            </a:r>
          </a:p>
          <a:p>
            <a:pPr>
              <a:buFont typeface="Wingdings" panose="05000000000000000000" pitchFamily="2" charset="2"/>
              <a:buChar char="Ø"/>
            </a:pPr>
            <a:r>
              <a:rPr lang="en-US" sz="2400" b="1" dirty="0">
                <a:latin typeface="Calisto MT" panose="02040603050505030304" pitchFamily="18" charset="0"/>
              </a:rPr>
              <a:t>Electronic Groups can register and transfer using the online forms</a:t>
            </a:r>
          </a:p>
          <a:p>
            <a:pPr>
              <a:buFont typeface="Wingdings" panose="05000000000000000000" pitchFamily="2" charset="2"/>
              <a:buChar char="Ø"/>
            </a:pPr>
            <a:r>
              <a:rPr lang="en-US" sz="2400" b="1" dirty="0">
                <a:latin typeface="Calisto MT" panose="02040603050505030304" pitchFamily="18" charset="0"/>
              </a:rPr>
              <a:t>Global Electronic Meeting Search </a:t>
            </a:r>
          </a:p>
          <a:p>
            <a:pPr lvl="1">
              <a:buFont typeface="Wingdings" panose="05000000000000000000" pitchFamily="2" charset="2"/>
              <a:buChar char="Ø"/>
            </a:pPr>
            <a:r>
              <a:rPr lang="en-US" b="1" dirty="0">
                <a:latin typeface="Calisto MT" panose="02040603050505030304" pitchFamily="18" charset="0"/>
              </a:rPr>
              <a:t>Live March 10, 2023</a:t>
            </a:r>
          </a:p>
          <a:p>
            <a:pPr lvl="1">
              <a:buFont typeface="Wingdings" panose="05000000000000000000" pitchFamily="2" charset="2"/>
              <a:buChar char="Ø"/>
            </a:pPr>
            <a:r>
              <a:rPr lang="en-US" b="1" dirty="0">
                <a:latin typeface="Calisto MT" panose="02040603050505030304" pitchFamily="18" charset="0"/>
              </a:rPr>
              <a:t>Driven by user’s time zone</a:t>
            </a:r>
          </a:p>
          <a:p>
            <a:pPr lvl="1">
              <a:buFont typeface="Wingdings" panose="05000000000000000000" pitchFamily="2" charset="2"/>
              <a:buChar char="Ø"/>
            </a:pPr>
            <a:r>
              <a:rPr lang="en-US" b="1" dirty="0">
                <a:latin typeface="Calisto MT" panose="02040603050505030304" pitchFamily="18" charset="0"/>
              </a:rPr>
              <a:t>Listed in chronological order</a:t>
            </a:r>
          </a:p>
          <a:p>
            <a:pPr lvl="1">
              <a:buFont typeface="Wingdings" panose="05000000000000000000" pitchFamily="2" charset="2"/>
              <a:buChar char="Ø"/>
            </a:pPr>
            <a:r>
              <a:rPr lang="en-US" b="1" dirty="0">
                <a:latin typeface="Calisto MT" panose="02040603050505030304" pitchFamily="18" charset="0"/>
              </a:rPr>
              <a:t>Can search by name, platform, day, </a:t>
            </a:r>
            <a:r>
              <a:rPr lang="en-US" b="1" dirty="0" err="1">
                <a:latin typeface="Calisto MT" panose="02040603050505030304" pitchFamily="18" charset="0"/>
              </a:rPr>
              <a:t>etc</a:t>
            </a:r>
            <a:endParaRPr lang="en-US" b="1" dirty="0">
              <a:latin typeface="Calisto MT" panose="02040603050505030304" pitchFamily="18" charset="0"/>
            </a:endParaRPr>
          </a:p>
          <a:p>
            <a:pPr lvl="1">
              <a:buFont typeface="Wingdings" panose="05000000000000000000" pitchFamily="2" charset="2"/>
              <a:buChar char="Ø"/>
            </a:pPr>
            <a:r>
              <a:rPr lang="en-US" b="1" dirty="0">
                <a:latin typeface="Calisto MT" panose="02040603050505030304" pitchFamily="18" charset="0"/>
              </a:rPr>
              <a:t>Can print results</a:t>
            </a:r>
          </a:p>
          <a:p>
            <a:pPr lvl="1">
              <a:buFont typeface="Wingdings" panose="05000000000000000000" pitchFamily="2" charset="2"/>
              <a:buChar char="Ø"/>
            </a:pPr>
            <a:r>
              <a:rPr lang="en-US" b="1" dirty="0">
                <a:latin typeface="Calisto MT" panose="02040603050505030304" pitchFamily="18" charset="0"/>
              </a:rPr>
              <a:t>Registered Electronic Groups only, in Global Electronic Area (GEA)</a:t>
            </a:r>
          </a:p>
          <a:p>
            <a:pPr marL="400050" indent="-342900">
              <a:buFont typeface="Wingdings" panose="05000000000000000000" pitchFamily="2" charset="2"/>
              <a:buChar char="Ø"/>
            </a:pPr>
            <a:r>
              <a:rPr lang="en-US" sz="2400" b="1" dirty="0">
                <a:latin typeface="Calisto MT" panose="02040603050505030304" pitchFamily="18" charset="0"/>
              </a:rPr>
              <a:t>What about Geographic Electronic Meetings??? </a:t>
            </a:r>
          </a:p>
        </p:txBody>
      </p:sp>
    </p:spTree>
    <p:extLst>
      <p:ext uri="{BB962C8B-B14F-4D97-AF65-F5344CB8AC3E}">
        <p14:creationId xmlns:p14="http://schemas.microsoft.com/office/powerpoint/2010/main" val="2366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76DB7-35D1-8EA6-3665-FD5BD971AE47}"/>
              </a:ext>
            </a:extLst>
          </p:cNvPr>
          <p:cNvSpPr>
            <a:spLocks noGrp="1"/>
          </p:cNvSpPr>
          <p:nvPr>
            <p:ph type="title"/>
          </p:nvPr>
        </p:nvSpPr>
        <p:spPr>
          <a:xfrm>
            <a:off x="677334" y="672859"/>
            <a:ext cx="8596668" cy="1033253"/>
          </a:xfrm>
        </p:spPr>
        <p:txBody>
          <a:bodyPr>
            <a:normAutofit fontScale="90000"/>
          </a:bodyPr>
          <a:lstStyle/>
          <a:p>
            <a:pPr algn="ctr"/>
            <a:r>
              <a:rPr lang="en-US" b="1" dirty="0">
                <a:solidFill>
                  <a:schemeClr val="accent1"/>
                </a:solidFill>
                <a:latin typeface="Calisto MT" panose="02040603050505030304" pitchFamily="18" charset="0"/>
              </a:rPr>
              <a:t>Geographic Electronic Meeting Search</a:t>
            </a:r>
          </a:p>
        </p:txBody>
      </p:sp>
      <p:sp>
        <p:nvSpPr>
          <p:cNvPr id="3" name="Content Placeholder 2">
            <a:extLst>
              <a:ext uri="{FF2B5EF4-FFF2-40B4-BE49-F238E27FC236}">
                <a16:creationId xmlns:a16="http://schemas.microsoft.com/office/drawing/2014/main" xmlns="" id="{CAFEF728-B03F-EDDD-A63A-3C3B9B61BD3E}"/>
              </a:ext>
            </a:extLst>
          </p:cNvPr>
          <p:cNvSpPr>
            <a:spLocks noGrp="1"/>
          </p:cNvSpPr>
          <p:nvPr>
            <p:ph idx="1"/>
          </p:nvPr>
        </p:nvSpPr>
        <p:spPr>
          <a:xfrm>
            <a:off x="740708" y="1940767"/>
            <a:ext cx="4594863" cy="4244374"/>
          </a:xfrm>
        </p:spPr>
        <p:txBody>
          <a:bodyPr>
            <a:normAutofit/>
          </a:bodyPr>
          <a:lstStyle/>
          <a:p>
            <a:r>
              <a:rPr lang="en-US" sz="3200" b="1" dirty="0">
                <a:solidFill>
                  <a:schemeClr val="accent1"/>
                </a:solidFill>
                <a:latin typeface="Calisto MT" panose="02040603050505030304" pitchFamily="18" charset="0"/>
              </a:rPr>
              <a:t>Work in progress</a:t>
            </a:r>
          </a:p>
          <a:p>
            <a:r>
              <a:rPr lang="en-US" sz="2400" dirty="0">
                <a:latin typeface="Calisto MT" panose="02040603050505030304" pitchFamily="18" charset="0"/>
              </a:rPr>
              <a:t>Plan -  Use zip codes </a:t>
            </a:r>
          </a:p>
          <a:p>
            <a:r>
              <a:rPr lang="en-US" sz="2400" dirty="0">
                <a:latin typeface="Calisto MT" panose="02040603050505030304" pitchFamily="18" charset="0"/>
              </a:rPr>
              <a:t>Put pin in map at water, park, intersection –  non-residence</a:t>
            </a:r>
          </a:p>
          <a:p>
            <a:r>
              <a:rPr lang="en-US" sz="2400" dirty="0">
                <a:latin typeface="Calisto MT" panose="02040603050505030304" pitchFamily="18" charset="0"/>
              </a:rPr>
              <a:t>Color coded for physical groups and electronic groups</a:t>
            </a:r>
          </a:p>
          <a:p>
            <a:r>
              <a:rPr lang="en-US" sz="2400" dirty="0">
                <a:latin typeface="Calisto MT" panose="02040603050505030304" pitchFamily="18" charset="0"/>
              </a:rPr>
              <a:t>For registered electronic groups in a geographic area</a:t>
            </a:r>
          </a:p>
        </p:txBody>
      </p:sp>
      <p:pic>
        <p:nvPicPr>
          <p:cNvPr id="6" name="Picture 5" descr="Map&#10;&#10;Description automatically generated">
            <a:extLst>
              <a:ext uri="{FF2B5EF4-FFF2-40B4-BE49-F238E27FC236}">
                <a16:creationId xmlns:a16="http://schemas.microsoft.com/office/drawing/2014/main" xmlns="" id="{1F794E82-A5E9-DD66-0A0E-E59E8DD4B70D}"/>
              </a:ext>
            </a:extLst>
          </p:cNvPr>
          <p:cNvPicPr>
            <a:picLocks noChangeAspect="1"/>
          </p:cNvPicPr>
          <p:nvPr/>
        </p:nvPicPr>
        <p:blipFill rotWithShape="1">
          <a:blip r:embed="rId3">
            <a:extLst>
              <a:ext uri="{28A0092B-C50C-407E-A947-70E740481C1C}">
                <a14:useLocalDpi xmlns:a14="http://schemas.microsoft.com/office/drawing/2010/main" val="0"/>
              </a:ext>
            </a:extLst>
          </a:blip>
          <a:srcRect l="8402" r="7066"/>
          <a:stretch/>
        </p:blipFill>
        <p:spPr>
          <a:xfrm>
            <a:off x="5954598" y="1632174"/>
            <a:ext cx="5713432" cy="3816519"/>
          </a:xfrm>
          <a:prstGeom prst="rect">
            <a:avLst/>
          </a:prstGeom>
        </p:spPr>
      </p:pic>
    </p:spTree>
    <p:extLst>
      <p:ext uri="{BB962C8B-B14F-4D97-AF65-F5344CB8AC3E}">
        <p14:creationId xmlns:p14="http://schemas.microsoft.com/office/powerpoint/2010/main" val="181235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4FD8559-506E-564B-EB75-0D0F0B08A565}"/>
              </a:ext>
            </a:extLst>
          </p:cNvPr>
          <p:cNvSpPr>
            <a:spLocks noGrp="1"/>
          </p:cNvSpPr>
          <p:nvPr>
            <p:ph idx="1"/>
          </p:nvPr>
        </p:nvSpPr>
        <p:spPr>
          <a:xfrm>
            <a:off x="1041283" y="957836"/>
            <a:ext cx="4020969" cy="3659883"/>
          </a:xfrm>
        </p:spPr>
        <p:txBody>
          <a:bodyPr>
            <a:normAutofit/>
          </a:bodyPr>
          <a:lstStyle/>
          <a:p>
            <a:pPr marL="0" indent="0">
              <a:buNone/>
            </a:pPr>
            <a:r>
              <a:rPr lang="en-US" sz="4000" b="1" dirty="0">
                <a:solidFill>
                  <a:schemeClr val="accent1"/>
                </a:solidFill>
                <a:latin typeface="Calisto MT" panose="02040603050505030304" pitchFamily="18" charset="0"/>
              </a:rPr>
              <a:t>What about temporary electronic groups??</a:t>
            </a:r>
          </a:p>
          <a:p>
            <a:r>
              <a:rPr lang="en-US" sz="4000" b="1" dirty="0">
                <a:solidFill>
                  <a:schemeClr val="accent1"/>
                </a:solidFill>
                <a:latin typeface="Calisto MT" panose="02040603050505030304" pitchFamily="18" charset="0"/>
              </a:rPr>
              <a:t>Hmmm…</a:t>
            </a:r>
          </a:p>
        </p:txBody>
      </p:sp>
      <p:pic>
        <p:nvPicPr>
          <p:cNvPr id="3" name="Picture 2" descr="Paper head with rainbow gears">
            <a:extLst>
              <a:ext uri="{FF2B5EF4-FFF2-40B4-BE49-F238E27FC236}">
                <a16:creationId xmlns:a16="http://schemas.microsoft.com/office/drawing/2014/main" xmlns="" id="{321656CB-08F0-15E4-2899-3A3196E4F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431" y="410160"/>
            <a:ext cx="4020969" cy="4667044"/>
          </a:xfrm>
          <a:prstGeom prst="rect">
            <a:avLst/>
          </a:prstGeom>
        </p:spPr>
      </p:pic>
    </p:spTree>
    <p:extLst>
      <p:ext uri="{BB962C8B-B14F-4D97-AF65-F5344CB8AC3E}">
        <p14:creationId xmlns:p14="http://schemas.microsoft.com/office/powerpoint/2010/main" val="375161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D55A628-0416-44B4-787B-593764F131C7}"/>
              </a:ext>
            </a:extLst>
          </p:cNvPr>
          <p:cNvSpPr txBox="1"/>
          <p:nvPr/>
        </p:nvSpPr>
        <p:spPr>
          <a:xfrm>
            <a:off x="7501813" y="1119673"/>
            <a:ext cx="4441372" cy="5752344"/>
          </a:xfrm>
          <a:prstGeom prst="rect">
            <a:avLst/>
          </a:prstGeom>
          <a:noFill/>
        </p:spPr>
        <p:txBody>
          <a:bodyPr wrap="square">
            <a:spAutoFit/>
          </a:bodyPr>
          <a:lstStyle/>
          <a:p>
            <a:pPr>
              <a:spcBef>
                <a:spcPct val="20000"/>
              </a:spcBef>
              <a:spcAft>
                <a:spcPts val="600"/>
              </a:spcAft>
              <a:buClr>
                <a:schemeClr val="tx1"/>
              </a:buClr>
              <a:buSzPct val="80000"/>
              <a:buFont typeface="Wingdings 3" panose="05040102010807070707" pitchFamily="18" charset="2"/>
              <a:buChar char=""/>
            </a:pPr>
            <a:r>
              <a:rPr lang="en-US" sz="3200" b="1" dirty="0">
                <a:solidFill>
                  <a:schemeClr val="tx2"/>
                </a:solidFill>
                <a:latin typeface="Calisto MT" panose="02040603050505030304" pitchFamily="18" charset="0"/>
                <a:cs typeface="Arial" panose="020B0604020202020204" pitchFamily="34" charset="0"/>
              </a:rPr>
              <a:t>Hang in there</a:t>
            </a:r>
          </a:p>
          <a:p>
            <a:pPr>
              <a:spcBef>
                <a:spcPct val="20000"/>
              </a:spcBef>
              <a:spcAft>
                <a:spcPts val="600"/>
              </a:spcAft>
              <a:buClr>
                <a:schemeClr val="tx1"/>
              </a:buClr>
              <a:buSzPct val="80000"/>
              <a:buFont typeface="Wingdings 3" panose="05040102010807070707" pitchFamily="18" charset="2"/>
              <a:buChar char=""/>
            </a:pPr>
            <a:endParaRPr lang="en-US" sz="3200" b="1" dirty="0">
              <a:solidFill>
                <a:schemeClr val="tx2"/>
              </a:solidFill>
              <a:latin typeface="Calisto MT" panose="02040603050505030304" pitchFamily="18" charset="0"/>
              <a:cs typeface="Arial" panose="020B0604020202020204" pitchFamily="34" charset="0"/>
            </a:endParaRPr>
          </a:p>
          <a:p>
            <a:pPr>
              <a:spcBef>
                <a:spcPct val="20000"/>
              </a:spcBef>
              <a:spcAft>
                <a:spcPts val="600"/>
              </a:spcAft>
              <a:buClr>
                <a:schemeClr val="tx1"/>
              </a:buClr>
              <a:buSzPct val="80000"/>
            </a:pPr>
            <a:endParaRPr lang="en-US" sz="3200" b="1" dirty="0">
              <a:solidFill>
                <a:schemeClr val="tx2"/>
              </a:solidFill>
              <a:latin typeface="Calisto MT" panose="02040603050505030304" pitchFamily="18" charset="0"/>
              <a:cs typeface="Arial" panose="020B0604020202020204" pitchFamily="34" charset="0"/>
            </a:endParaRPr>
          </a:p>
          <a:p>
            <a:pPr>
              <a:spcBef>
                <a:spcPct val="20000"/>
              </a:spcBef>
              <a:spcAft>
                <a:spcPts val="600"/>
              </a:spcAft>
              <a:buClr>
                <a:schemeClr val="tx1"/>
              </a:buClr>
              <a:buSzPct val="80000"/>
              <a:buFont typeface="Wingdings 3" panose="05040102010807070707" pitchFamily="18" charset="2"/>
              <a:buChar char=""/>
            </a:pPr>
            <a:r>
              <a:rPr lang="en-US" sz="3200" b="1" dirty="0">
                <a:solidFill>
                  <a:schemeClr val="tx2"/>
                </a:solidFill>
                <a:latin typeface="Calisto MT" panose="02040603050505030304" pitchFamily="18" charset="0"/>
                <a:cs typeface="Arial" panose="020B0604020202020204" pitchFamily="34" charset="0"/>
              </a:rPr>
              <a:t>I know this is a lot but we’re getting there</a:t>
            </a:r>
          </a:p>
          <a:p>
            <a:pPr>
              <a:spcBef>
                <a:spcPct val="20000"/>
              </a:spcBef>
              <a:spcAft>
                <a:spcPts val="600"/>
              </a:spcAft>
              <a:buClr>
                <a:schemeClr val="tx1"/>
              </a:buClr>
              <a:buSzPct val="80000"/>
              <a:buFont typeface="Wingdings 3" panose="05040102010807070707" pitchFamily="18" charset="2"/>
              <a:buChar char=""/>
            </a:pPr>
            <a:endParaRPr lang="en-US" sz="3200" b="1" dirty="0">
              <a:solidFill>
                <a:schemeClr val="tx2"/>
              </a:solidFill>
              <a:latin typeface="Calisto MT" panose="02040603050505030304" pitchFamily="18" charset="0"/>
              <a:cs typeface="Arial" panose="020B0604020202020204" pitchFamily="34" charset="0"/>
            </a:endParaRPr>
          </a:p>
          <a:p>
            <a:pPr>
              <a:spcBef>
                <a:spcPct val="20000"/>
              </a:spcBef>
              <a:spcAft>
                <a:spcPts val="600"/>
              </a:spcAft>
              <a:buClr>
                <a:schemeClr val="tx1"/>
              </a:buClr>
              <a:buSzPct val="80000"/>
              <a:buFont typeface="Wingdings 3" panose="05040102010807070707" pitchFamily="18" charset="2"/>
              <a:buChar char=""/>
            </a:pPr>
            <a:endParaRPr lang="en-US" sz="3200" b="1" dirty="0">
              <a:solidFill>
                <a:schemeClr val="tx2"/>
              </a:solidFill>
              <a:latin typeface="Calisto MT" panose="02040603050505030304" pitchFamily="18" charset="0"/>
              <a:cs typeface="Arial" panose="020B0604020202020204" pitchFamily="34" charset="0"/>
            </a:endParaRPr>
          </a:p>
          <a:p>
            <a:pPr>
              <a:spcBef>
                <a:spcPct val="20000"/>
              </a:spcBef>
              <a:spcAft>
                <a:spcPts val="600"/>
              </a:spcAft>
              <a:buClr>
                <a:schemeClr val="tx1"/>
              </a:buClr>
              <a:buSzPct val="80000"/>
              <a:buFont typeface="Wingdings 3" panose="05040102010807070707" pitchFamily="18" charset="2"/>
              <a:buChar char=""/>
            </a:pPr>
            <a:endParaRPr lang="en-US" sz="3200" b="1" dirty="0">
              <a:solidFill>
                <a:schemeClr val="tx2"/>
              </a:solidFill>
              <a:latin typeface="Calisto MT" panose="02040603050505030304" pitchFamily="18" charset="0"/>
              <a:cs typeface="Arial" panose="020B0604020202020204" pitchFamily="34" charset="0"/>
            </a:endParaRPr>
          </a:p>
          <a:p>
            <a:pPr>
              <a:spcBef>
                <a:spcPct val="20000"/>
              </a:spcBef>
              <a:spcAft>
                <a:spcPts val="600"/>
              </a:spcAft>
              <a:buClr>
                <a:schemeClr val="tx1"/>
              </a:buClr>
              <a:buSzPct val="80000"/>
              <a:buFont typeface="Wingdings 3" panose="05040102010807070707" pitchFamily="18" charset="2"/>
              <a:buChar char=""/>
            </a:pPr>
            <a:endParaRPr lang="en-US" sz="3200" b="1" dirty="0">
              <a:solidFill>
                <a:schemeClr val="tx2"/>
              </a:solidFill>
              <a:latin typeface="Calisto MT" panose="02040603050505030304" pitchFamily="18" charset="0"/>
              <a:cs typeface="Arial" panose="020B0604020202020204" pitchFamily="34" charset="0"/>
            </a:endParaRPr>
          </a:p>
        </p:txBody>
      </p:sp>
      <p:pic>
        <p:nvPicPr>
          <p:cNvPr id="2050" name="Picture 2" descr="Low Carb Cheat Day | Low Carbe Diem">
            <a:extLst>
              <a:ext uri="{FF2B5EF4-FFF2-40B4-BE49-F238E27FC236}">
                <a16:creationId xmlns:a16="http://schemas.microsoft.com/office/drawing/2014/main" xmlns="" id="{F283AA7A-2137-33C7-4214-1DE1D6F24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863600"/>
            <a:ext cx="6265333"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05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A5377-7B1C-B66E-0285-0A286E0D518B}"/>
              </a:ext>
            </a:extLst>
          </p:cNvPr>
          <p:cNvSpPr>
            <a:spLocks noGrp="1"/>
          </p:cNvSpPr>
          <p:nvPr>
            <p:ph type="title"/>
          </p:nvPr>
        </p:nvSpPr>
        <p:spPr>
          <a:xfrm>
            <a:off x="838200" y="365125"/>
            <a:ext cx="10515600" cy="1034467"/>
          </a:xfrm>
        </p:spPr>
        <p:txBody>
          <a:bodyPr anchor="ctr">
            <a:normAutofit/>
          </a:bodyPr>
          <a:lstStyle/>
          <a:p>
            <a:r>
              <a:rPr lang="en-US" sz="4400" b="1" dirty="0">
                <a:solidFill>
                  <a:schemeClr val="tx2"/>
                </a:solidFill>
                <a:latin typeface="Calisto MT" panose="02040603050505030304" pitchFamily="18" charset="0"/>
              </a:rPr>
              <a:t>Annual Report </a:t>
            </a:r>
          </a:p>
        </p:txBody>
      </p:sp>
      <p:sp>
        <p:nvSpPr>
          <p:cNvPr id="6" name="Content Placeholder 5">
            <a:extLst>
              <a:ext uri="{FF2B5EF4-FFF2-40B4-BE49-F238E27FC236}">
                <a16:creationId xmlns:a16="http://schemas.microsoft.com/office/drawing/2014/main" xmlns="" id="{DD8F3D9E-A512-1031-563B-32539B9A28B2}"/>
              </a:ext>
            </a:extLst>
          </p:cNvPr>
          <p:cNvSpPr>
            <a:spLocks noGrp="1"/>
          </p:cNvSpPr>
          <p:nvPr>
            <p:ph idx="1"/>
          </p:nvPr>
        </p:nvSpPr>
        <p:spPr>
          <a:xfrm>
            <a:off x="838200" y="1399592"/>
            <a:ext cx="10515600" cy="5093283"/>
          </a:xfrm>
        </p:spPr>
        <p:txBody>
          <a:bodyPr>
            <a:noAutofit/>
          </a:bodyPr>
          <a:lstStyle/>
          <a:p>
            <a:r>
              <a:rPr lang="en-US" b="1" dirty="0">
                <a:solidFill>
                  <a:srgbClr val="0070C0"/>
                </a:solidFill>
                <a:latin typeface="Calisto MT" panose="02040603050505030304" pitchFamily="18" charset="0"/>
              </a:rPr>
              <a:t>Chairperson of the Board – Lynette </a:t>
            </a:r>
            <a:r>
              <a:rPr lang="en-US" dirty="0"/>
              <a:t>talked about staffing. There are currently 46 </a:t>
            </a:r>
            <a:r>
              <a:rPr lang="en-US" dirty="0" err="1"/>
              <a:t>positons</a:t>
            </a:r>
            <a:r>
              <a:rPr lang="en-US" dirty="0"/>
              <a:t> and they are hoping to add at least 3 more staff. </a:t>
            </a:r>
          </a:p>
          <a:p>
            <a:r>
              <a:rPr lang="en-US" b="1" dirty="0" err="1">
                <a:solidFill>
                  <a:srgbClr val="0070C0"/>
                </a:solidFill>
                <a:latin typeface="Calisto MT" panose="02040603050505030304" pitchFamily="18" charset="0"/>
              </a:rPr>
              <a:t>Niketa</a:t>
            </a:r>
            <a:r>
              <a:rPr lang="en-US" dirty="0"/>
              <a:t> – </a:t>
            </a:r>
            <a:r>
              <a:rPr lang="en-US" b="1" dirty="0">
                <a:solidFill>
                  <a:srgbClr val="0070C0"/>
                </a:solidFill>
                <a:latin typeface="Calisto MT" panose="02040603050505030304" pitchFamily="18" charset="0"/>
              </a:rPr>
              <a:t>Director of Finance &amp; Operations </a:t>
            </a:r>
            <a:r>
              <a:rPr lang="en-US" dirty="0"/>
              <a:t>(as required she is an Al-Anon member) reported our finances and talked about the costs of translating our literature in Spanish and French.  She also gave us a very detailed report on finances.</a:t>
            </a:r>
          </a:p>
          <a:p>
            <a:r>
              <a:rPr lang="en-US" b="1" dirty="0">
                <a:solidFill>
                  <a:srgbClr val="0070C0"/>
                </a:solidFill>
                <a:latin typeface="Calisto MT" panose="02040603050505030304" pitchFamily="18" charset="0"/>
              </a:rPr>
              <a:t>Scot Powers – Director of Communications and Community Awareness </a:t>
            </a:r>
            <a:r>
              <a:rPr lang="en-US" dirty="0"/>
              <a:t>– Shared info about the Mobile Ap, Electronic Groups and the International.</a:t>
            </a:r>
          </a:p>
          <a:p>
            <a:r>
              <a:rPr lang="en-US" b="1" dirty="0">
                <a:solidFill>
                  <a:srgbClr val="0070C0"/>
                </a:solidFill>
                <a:latin typeface="Calisto MT" panose="02040603050505030304" pitchFamily="18" charset="0"/>
              </a:rPr>
              <a:t>Sara Smith – Director of Programs</a:t>
            </a:r>
          </a:p>
        </p:txBody>
      </p:sp>
      <p:pic>
        <p:nvPicPr>
          <p:cNvPr id="4" name="Picture 3" descr="Office supplies arranged in grid">
            <a:extLst>
              <a:ext uri="{FF2B5EF4-FFF2-40B4-BE49-F238E27FC236}">
                <a16:creationId xmlns:a16="http://schemas.microsoft.com/office/drawing/2014/main" xmlns="" id="{166DDF2E-DBF7-44F7-D76D-CFF2971CD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457" y="5167312"/>
            <a:ext cx="1987343" cy="1325563"/>
          </a:xfrm>
          <a:prstGeom prst="rect">
            <a:avLst/>
          </a:prstGeom>
        </p:spPr>
      </p:pic>
    </p:spTree>
    <p:extLst>
      <p:ext uri="{BB962C8B-B14F-4D97-AF65-F5344CB8AC3E}">
        <p14:creationId xmlns:p14="http://schemas.microsoft.com/office/powerpoint/2010/main" val="1071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9A3CF-FB7B-B0B4-B8FF-BD6146676B14}"/>
              </a:ext>
            </a:extLst>
          </p:cNvPr>
          <p:cNvSpPr>
            <a:spLocks noGrp="1"/>
          </p:cNvSpPr>
          <p:nvPr>
            <p:ph type="title"/>
          </p:nvPr>
        </p:nvSpPr>
        <p:spPr>
          <a:xfrm>
            <a:off x="4788816" y="874246"/>
            <a:ext cx="4084143" cy="3176587"/>
          </a:xfrm>
        </p:spPr>
        <p:txBody>
          <a:bodyPr vert="horz" lIns="91440" tIns="45720" rIns="91440" bIns="45720" rtlCol="0" anchor="b">
            <a:noAutofit/>
          </a:bodyPr>
          <a:lstStyle/>
          <a:p>
            <a:pPr algn="ctr">
              <a:lnSpc>
                <a:spcPct val="90000"/>
              </a:lnSpc>
            </a:pPr>
            <a:r>
              <a:rPr lang="en-US" sz="4400" b="1" dirty="0">
                <a:solidFill>
                  <a:schemeClr val="accent1"/>
                </a:solidFill>
              </a:rPr>
              <a:t>WSO VISIT </a:t>
            </a:r>
            <a:br>
              <a:rPr lang="en-US" sz="4400" b="1" dirty="0">
                <a:solidFill>
                  <a:schemeClr val="accent1"/>
                </a:solidFill>
              </a:rPr>
            </a:br>
            <a:r>
              <a:rPr lang="en-US" sz="4400" b="1" dirty="0">
                <a:solidFill>
                  <a:schemeClr val="accent1"/>
                </a:solidFill>
              </a:rPr>
              <a:t/>
            </a:r>
            <a:br>
              <a:rPr lang="en-US" sz="4400" b="1" dirty="0">
                <a:solidFill>
                  <a:schemeClr val="accent1"/>
                </a:solidFill>
              </a:rPr>
            </a:br>
            <a:r>
              <a:rPr lang="en-US" sz="4400" b="1" dirty="0">
                <a:solidFill>
                  <a:schemeClr val="accent1"/>
                </a:solidFill>
              </a:rPr>
              <a:t> OUR WORLD SERVICE OFFICE</a:t>
            </a:r>
          </a:p>
        </p:txBody>
      </p:sp>
      <p:sp>
        <p:nvSpPr>
          <p:cNvPr id="4" name="Text Placeholder 3">
            <a:extLst>
              <a:ext uri="{FF2B5EF4-FFF2-40B4-BE49-F238E27FC236}">
                <a16:creationId xmlns:a16="http://schemas.microsoft.com/office/drawing/2014/main" xmlns="" id="{B75D640C-E7B7-076F-F03F-38FEA7613574}"/>
              </a:ext>
            </a:extLst>
          </p:cNvPr>
          <p:cNvSpPr>
            <a:spLocks noGrp="1"/>
          </p:cNvSpPr>
          <p:nvPr>
            <p:ph type="body" sz="half" idx="2"/>
          </p:nvPr>
        </p:nvSpPr>
        <p:spPr>
          <a:xfrm>
            <a:off x="3786623" y="4546029"/>
            <a:ext cx="6581869" cy="1096899"/>
          </a:xfrm>
        </p:spPr>
        <p:txBody>
          <a:bodyPr vert="horz" lIns="91440" tIns="45720" rIns="91440" bIns="45720" rtlCol="0" anchor="t">
            <a:normAutofit fontScale="85000" lnSpcReduction="20000"/>
          </a:bodyPr>
          <a:lstStyle/>
          <a:p>
            <a:pPr algn="ctr"/>
            <a:r>
              <a:rPr lang="en-US" sz="1800" dirty="0">
                <a:solidFill>
                  <a:schemeClr val="accent2">
                    <a:lumMod val="50000"/>
                  </a:schemeClr>
                </a:solidFill>
              </a:rPr>
              <a:t>	</a:t>
            </a:r>
            <a:r>
              <a:rPr lang="en-US" sz="5400" i="1" dirty="0">
                <a:solidFill>
                  <a:schemeClr val="accent2">
                    <a:lumMod val="50000"/>
                  </a:schemeClr>
                </a:solidFill>
                <a:latin typeface="Arial Black" panose="020B0A04020102020204" pitchFamily="34" charset="0"/>
              </a:rPr>
              <a:t>Welcome Home !!</a:t>
            </a:r>
          </a:p>
        </p:txBody>
      </p:sp>
      <p:pic>
        <p:nvPicPr>
          <p:cNvPr id="8" name="Picture 7" descr="A sign in front of a building&#10;&#10;Description automatically generated with medium confidence">
            <a:extLst>
              <a:ext uri="{FF2B5EF4-FFF2-40B4-BE49-F238E27FC236}">
                <a16:creationId xmlns:a16="http://schemas.microsoft.com/office/drawing/2014/main" xmlns="" id="{4E85B755-2E76-FA5E-919F-B08AE0ECF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8351" y="294208"/>
            <a:ext cx="3485940" cy="3485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4541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pie chart&#10;&#10;Description automatically generated">
            <a:extLst>
              <a:ext uri="{FF2B5EF4-FFF2-40B4-BE49-F238E27FC236}">
                <a16:creationId xmlns:a16="http://schemas.microsoft.com/office/drawing/2014/main" xmlns="" id="{76DD5A17-CDE2-A2FA-77C0-974D287C72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6666" y="169333"/>
            <a:ext cx="10329333" cy="6688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ACAFDA23-951E-D93B-C5A2-A5D5A0141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552" y="3409947"/>
            <a:ext cx="142895" cy="38105"/>
          </a:xfrm>
          <a:prstGeom prst="rect">
            <a:avLst/>
          </a:prstGeom>
        </p:spPr>
      </p:pic>
    </p:spTree>
    <p:extLst>
      <p:ext uri="{BB962C8B-B14F-4D97-AF65-F5344CB8AC3E}">
        <p14:creationId xmlns:p14="http://schemas.microsoft.com/office/powerpoint/2010/main" val="217015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6A3E6-E70A-E064-3720-9B3E7EB5DFA1}"/>
              </a:ext>
            </a:extLst>
          </p:cNvPr>
          <p:cNvSpPr>
            <a:spLocks noGrp="1"/>
          </p:cNvSpPr>
          <p:nvPr>
            <p:ph type="title"/>
          </p:nvPr>
        </p:nvSpPr>
        <p:spPr>
          <a:xfrm>
            <a:off x="652482" y="1382486"/>
            <a:ext cx="2743862" cy="4093028"/>
          </a:xfrm>
        </p:spPr>
        <p:txBody>
          <a:bodyPr anchor="ctr">
            <a:normAutofit/>
          </a:bodyPr>
          <a:lstStyle/>
          <a:p>
            <a:r>
              <a:rPr lang="en-US" sz="4400" b="1" dirty="0">
                <a:solidFill>
                  <a:srgbClr val="0070C0"/>
                </a:solidFill>
                <a:latin typeface="Calisto MT" panose="02040603050505030304" pitchFamily="18" charset="0"/>
              </a:rPr>
              <a:t>More Annual Report</a:t>
            </a:r>
          </a:p>
        </p:txBody>
      </p:sp>
      <p:graphicFrame>
        <p:nvGraphicFramePr>
          <p:cNvPr id="5" name="Content Placeholder 2">
            <a:extLst>
              <a:ext uri="{FF2B5EF4-FFF2-40B4-BE49-F238E27FC236}">
                <a16:creationId xmlns:a16="http://schemas.microsoft.com/office/drawing/2014/main" xmlns="" id="{888A2C0E-3F57-5BCF-EE3F-B2C5650CEBC6}"/>
              </a:ext>
            </a:extLst>
          </p:cNvPr>
          <p:cNvGraphicFramePr>
            <a:graphicFrameLocks noGrp="1"/>
          </p:cNvGraphicFramePr>
          <p:nvPr>
            <p:ph idx="1"/>
            <p:extLst>
              <p:ext uri="{D42A27DB-BD31-4B8C-83A1-F6EECF244321}">
                <p14:modId xmlns:p14="http://schemas.microsoft.com/office/powerpoint/2010/main" val="2563258722"/>
              </p:ext>
            </p:extLst>
          </p:nvPr>
        </p:nvGraphicFramePr>
        <p:xfrm>
          <a:off x="4173748" y="521332"/>
          <a:ext cx="7670319"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53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Right Triangle 1043">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welcome star | Welcome to the group, Welcome to the party, Welcome new  members">
            <a:extLst>
              <a:ext uri="{FF2B5EF4-FFF2-40B4-BE49-F238E27FC236}">
                <a16:creationId xmlns:a16="http://schemas.microsoft.com/office/drawing/2014/main" xmlns="" id="{3AB4F925-5615-049C-C70F-06AB8346BC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62163" y="1062756"/>
            <a:ext cx="7746709" cy="469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52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0AE3B-953C-47C3-149A-50192D4FA806}"/>
              </a:ext>
            </a:extLst>
          </p:cNvPr>
          <p:cNvSpPr>
            <a:spLocks noGrp="1"/>
          </p:cNvSpPr>
          <p:nvPr>
            <p:ph type="title"/>
          </p:nvPr>
        </p:nvSpPr>
        <p:spPr>
          <a:xfrm>
            <a:off x="835361" y="434109"/>
            <a:ext cx="3547581" cy="1436914"/>
          </a:xfrm>
        </p:spPr>
        <p:txBody>
          <a:bodyPr anchor="ctr">
            <a:normAutofit/>
          </a:bodyPr>
          <a:lstStyle/>
          <a:p>
            <a:r>
              <a:rPr lang="en-US" sz="4400" b="1" dirty="0">
                <a:solidFill>
                  <a:srgbClr val="0070C0"/>
                </a:solidFill>
                <a:latin typeface="Calisto MT" panose="02040603050505030304" pitchFamily="18" charset="0"/>
              </a:rPr>
              <a:t>More Annual Report</a:t>
            </a:r>
          </a:p>
        </p:txBody>
      </p:sp>
      <p:graphicFrame>
        <p:nvGraphicFramePr>
          <p:cNvPr id="5" name="Content Placeholder 2">
            <a:extLst>
              <a:ext uri="{FF2B5EF4-FFF2-40B4-BE49-F238E27FC236}">
                <a16:creationId xmlns:a16="http://schemas.microsoft.com/office/drawing/2014/main" xmlns="" id="{F30D4C68-0DD9-4FB4-1A05-F24A9B420E74}"/>
              </a:ext>
            </a:extLst>
          </p:cNvPr>
          <p:cNvGraphicFramePr>
            <a:graphicFrameLocks noGrp="1"/>
          </p:cNvGraphicFramePr>
          <p:nvPr>
            <p:ph idx="1"/>
            <p:extLst>
              <p:ext uri="{D42A27DB-BD31-4B8C-83A1-F6EECF244321}">
                <p14:modId xmlns:p14="http://schemas.microsoft.com/office/powerpoint/2010/main" val="697597087"/>
              </p:ext>
            </p:extLst>
          </p:nvPr>
        </p:nvGraphicFramePr>
        <p:xfrm>
          <a:off x="4852543" y="434109"/>
          <a:ext cx="6692814" cy="580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791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7BFFD-A3E5-8AE1-A790-B6BAC9D127D2}"/>
              </a:ext>
            </a:extLst>
          </p:cNvPr>
          <p:cNvSpPr>
            <a:spLocks noGrp="1"/>
          </p:cNvSpPr>
          <p:nvPr>
            <p:ph type="title"/>
          </p:nvPr>
        </p:nvSpPr>
        <p:spPr/>
        <p:txBody>
          <a:bodyPr/>
          <a:lstStyle/>
          <a:p>
            <a:r>
              <a:rPr lang="en-US" b="1" dirty="0">
                <a:solidFill>
                  <a:srgbClr val="FF0000"/>
                </a:solidFill>
                <a:latin typeface="Calisto MT" panose="02040603050505030304" pitchFamily="18" charset="0"/>
              </a:rPr>
              <a:t>Alateen Electronic Group Feasibility</a:t>
            </a:r>
          </a:p>
        </p:txBody>
      </p:sp>
      <p:sp>
        <p:nvSpPr>
          <p:cNvPr id="3" name="Content Placeholder 2">
            <a:extLst>
              <a:ext uri="{FF2B5EF4-FFF2-40B4-BE49-F238E27FC236}">
                <a16:creationId xmlns:a16="http://schemas.microsoft.com/office/drawing/2014/main" xmlns="" id="{D7EDFD0C-BD6C-881B-A9DC-38AAFD3BF73D}"/>
              </a:ext>
            </a:extLst>
          </p:cNvPr>
          <p:cNvSpPr>
            <a:spLocks noGrp="1"/>
          </p:cNvSpPr>
          <p:nvPr>
            <p:ph idx="1"/>
          </p:nvPr>
        </p:nvSpPr>
        <p:spPr>
          <a:xfrm>
            <a:off x="849862" y="1595891"/>
            <a:ext cx="8828975" cy="4652509"/>
          </a:xfrm>
        </p:spPr>
        <p:txBody>
          <a:bodyPr>
            <a:normAutofit/>
          </a:bodyPr>
          <a:lstStyle/>
          <a:p>
            <a:r>
              <a:rPr lang="en-US" sz="2800" dirty="0"/>
              <a:t>Currently 5 Electronic meetings on mobile app – Pilot project</a:t>
            </a:r>
          </a:p>
          <a:p>
            <a:r>
              <a:rPr lang="en-US" sz="2800" dirty="0"/>
              <a:t>Problem – keeping Alateens safe in a global environment and keeping within the differing legal obligations internationally. </a:t>
            </a:r>
          </a:p>
          <a:p>
            <a:r>
              <a:rPr lang="en-US" sz="2800" dirty="0"/>
              <a:t>Conceptual Solution – still in discussion phase, will be presented to the Board of Trustees in July for discussion and next steps </a:t>
            </a:r>
          </a:p>
          <a:p>
            <a:pPr marL="0" indent="0">
              <a:buNone/>
            </a:pPr>
            <a:endParaRPr lang="en-US" sz="2400" dirty="0"/>
          </a:p>
        </p:txBody>
      </p:sp>
      <p:pic>
        <p:nvPicPr>
          <p:cNvPr id="2050" name="Picture 2" descr=" ">
            <a:extLst>
              <a:ext uri="{FF2B5EF4-FFF2-40B4-BE49-F238E27FC236}">
                <a16:creationId xmlns:a16="http://schemas.microsoft.com/office/drawing/2014/main" xmlns="" id="{552F7D5A-FB81-1B18-51F1-DD60DCFD9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156" y="4409492"/>
            <a:ext cx="2533844" cy="183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2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4ADA4-E8E3-F7DE-FE91-F9D3813866BA}"/>
              </a:ext>
            </a:extLst>
          </p:cNvPr>
          <p:cNvSpPr>
            <a:spLocks noGrp="1"/>
          </p:cNvSpPr>
          <p:nvPr>
            <p:ph type="title"/>
          </p:nvPr>
        </p:nvSpPr>
        <p:spPr>
          <a:xfrm>
            <a:off x="2631233" y="250167"/>
            <a:ext cx="9117943" cy="1086927"/>
          </a:xfrm>
        </p:spPr>
        <p:txBody>
          <a:bodyPr>
            <a:noAutofit/>
          </a:bodyPr>
          <a:lstStyle/>
          <a:p>
            <a:r>
              <a:rPr lang="en-US" sz="3600" b="1" dirty="0">
                <a:solidFill>
                  <a:srgbClr val="FF0000"/>
                </a:solidFill>
                <a:latin typeface="Calisto MT" panose="02040603050505030304" pitchFamily="18" charset="0"/>
              </a:rPr>
              <a:t>Proposed Conceptual Solution </a:t>
            </a:r>
            <a:br>
              <a:rPr lang="en-US" sz="3600" b="1" dirty="0">
                <a:solidFill>
                  <a:srgbClr val="FF0000"/>
                </a:solidFill>
                <a:latin typeface="Calisto MT" panose="02040603050505030304" pitchFamily="18" charset="0"/>
              </a:rPr>
            </a:br>
            <a:r>
              <a:rPr lang="en-US" sz="3600" b="1" dirty="0">
                <a:solidFill>
                  <a:srgbClr val="FF0000"/>
                </a:solidFill>
                <a:latin typeface="Calisto MT" panose="02040603050505030304" pitchFamily="18" charset="0"/>
              </a:rPr>
              <a:t>Electronic Alateen Groups</a:t>
            </a:r>
          </a:p>
        </p:txBody>
      </p:sp>
      <p:sp>
        <p:nvSpPr>
          <p:cNvPr id="3" name="Content Placeholder 2">
            <a:extLst>
              <a:ext uri="{FF2B5EF4-FFF2-40B4-BE49-F238E27FC236}">
                <a16:creationId xmlns:a16="http://schemas.microsoft.com/office/drawing/2014/main" xmlns="" id="{1CC96984-C40B-523A-4F76-38904FF5DC47}"/>
              </a:ext>
            </a:extLst>
          </p:cNvPr>
          <p:cNvSpPr>
            <a:spLocks noGrp="1"/>
          </p:cNvSpPr>
          <p:nvPr>
            <p:ph idx="1"/>
          </p:nvPr>
        </p:nvSpPr>
        <p:spPr>
          <a:xfrm>
            <a:off x="892848" y="1636731"/>
            <a:ext cx="10406303" cy="5270739"/>
          </a:xfrm>
        </p:spPr>
        <p:txBody>
          <a:bodyPr/>
          <a:lstStyle/>
          <a:p>
            <a:r>
              <a:rPr lang="en-US" sz="2800" dirty="0"/>
              <a:t>All Electronic Alateen Groups must adhere to a set of minimum safety requirements – Global EASBR: Global Electronic Alateen Safety and Behavioral Requirements. </a:t>
            </a:r>
          </a:p>
          <a:p>
            <a:r>
              <a:rPr lang="en-US" sz="2800" dirty="0"/>
              <a:t>Al-Anon Members Involved in Alateen Service serving Electronic Alateen Groups (AMIAS-E) would need to be mandated reporters</a:t>
            </a:r>
          </a:p>
          <a:p>
            <a:r>
              <a:rPr lang="en-US" sz="2800" dirty="0"/>
              <a:t>AMIAS-E would need to pass a background check – no felony, charge of child abuse or accusation of inappropriate sexual behavior</a:t>
            </a:r>
          </a:p>
          <a:p>
            <a:r>
              <a:rPr lang="en-US" sz="2800" dirty="0"/>
              <a:t>At least two sponsors/AMIAS-E required at each meeting</a:t>
            </a:r>
          </a:p>
          <a:p>
            <a:endParaRPr lang="en-US" dirty="0"/>
          </a:p>
        </p:txBody>
      </p:sp>
      <p:pic>
        <p:nvPicPr>
          <p:cNvPr id="3074" name="Picture 2" descr=" ">
            <a:extLst>
              <a:ext uri="{FF2B5EF4-FFF2-40B4-BE49-F238E27FC236}">
                <a16:creationId xmlns:a16="http://schemas.microsoft.com/office/drawing/2014/main" xmlns="" id="{40F82F10-1E29-346C-3F05-4835EFE161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8384" y="5204782"/>
            <a:ext cx="1610503" cy="116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shot of a computer screen&#10;&#10;Description automatically generated with low confidence">
            <a:extLst>
              <a:ext uri="{FF2B5EF4-FFF2-40B4-BE49-F238E27FC236}">
                <a16:creationId xmlns:a16="http://schemas.microsoft.com/office/drawing/2014/main" xmlns="" id="{DBB1CA3B-7180-5723-FFA1-ED1B7EF17013}"/>
              </a:ext>
            </a:extLst>
          </p:cNvPr>
          <p:cNvPicPr>
            <a:picLocks noChangeAspect="1"/>
          </p:cNvPicPr>
          <p:nvPr/>
        </p:nvPicPr>
        <p:blipFill rotWithShape="1">
          <a:blip r:embed="rId3">
            <a:extLst>
              <a:ext uri="{28A0092B-C50C-407E-A947-70E740481C1C}">
                <a14:useLocalDpi xmlns:a14="http://schemas.microsoft.com/office/drawing/2010/main" val="0"/>
              </a:ext>
            </a:extLst>
          </a:blip>
          <a:srcRect l="22273" t="21976" r="24924" b="4691"/>
          <a:stretch/>
        </p:blipFill>
        <p:spPr>
          <a:xfrm>
            <a:off x="302623" y="0"/>
            <a:ext cx="12192000" cy="6858000"/>
          </a:xfrm>
          <a:prstGeom prst="rect">
            <a:avLst/>
          </a:prstGeom>
        </p:spPr>
      </p:pic>
    </p:spTree>
    <p:extLst>
      <p:ext uri="{BB962C8B-B14F-4D97-AF65-F5344CB8AC3E}">
        <p14:creationId xmlns:p14="http://schemas.microsoft.com/office/powerpoint/2010/main" val="391374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31D4A82-9216-9848-1204-73790A925477}"/>
              </a:ext>
            </a:extLst>
          </p:cNvPr>
          <p:cNvSpPr>
            <a:spLocks noGrp="1"/>
          </p:cNvSpPr>
          <p:nvPr>
            <p:ph type="title"/>
          </p:nvPr>
        </p:nvSpPr>
        <p:spPr>
          <a:xfrm>
            <a:off x="677334" y="426720"/>
            <a:ext cx="9381066" cy="738909"/>
          </a:xfrm>
        </p:spPr>
        <p:txBody>
          <a:bodyPr>
            <a:normAutofit/>
          </a:bodyPr>
          <a:lstStyle/>
          <a:p>
            <a:r>
              <a:rPr lang="en-US" sz="3600" b="1" dirty="0">
                <a:solidFill>
                  <a:srgbClr val="FF0000"/>
                </a:solidFill>
                <a:latin typeface="Calisto MT" panose="02040603050505030304" pitchFamily="18" charset="0"/>
              </a:rPr>
              <a:t>More Electronic Alateen Group Feasibility </a:t>
            </a:r>
          </a:p>
        </p:txBody>
      </p:sp>
      <p:sp>
        <p:nvSpPr>
          <p:cNvPr id="5" name="Content Placeholder 4">
            <a:extLst>
              <a:ext uri="{FF2B5EF4-FFF2-40B4-BE49-F238E27FC236}">
                <a16:creationId xmlns:a16="http://schemas.microsoft.com/office/drawing/2014/main" xmlns="" id="{16A1E1B8-B675-07FD-EA9D-3B4B400DB8F7}"/>
              </a:ext>
            </a:extLst>
          </p:cNvPr>
          <p:cNvSpPr>
            <a:spLocks noGrp="1"/>
          </p:cNvSpPr>
          <p:nvPr>
            <p:ph idx="1"/>
          </p:nvPr>
        </p:nvSpPr>
        <p:spPr>
          <a:xfrm>
            <a:off x="677334" y="1348509"/>
            <a:ext cx="9639858" cy="4899891"/>
          </a:xfrm>
        </p:spPr>
        <p:txBody>
          <a:bodyPr/>
          <a:lstStyle/>
          <a:p>
            <a:r>
              <a:rPr lang="en-US" sz="2400" b="1" dirty="0">
                <a:solidFill>
                  <a:schemeClr val="accent1"/>
                </a:solidFill>
                <a:latin typeface="Calisto MT" panose="02040603050505030304" pitchFamily="18" charset="0"/>
              </a:rPr>
              <a:t>Meeting links would not be published on public websites, only group info and group email</a:t>
            </a:r>
          </a:p>
          <a:p>
            <a:r>
              <a:rPr lang="en-US" sz="2400" b="1" dirty="0">
                <a:solidFill>
                  <a:schemeClr val="accent1"/>
                </a:solidFill>
                <a:latin typeface="Calisto MT" panose="02040603050505030304" pitchFamily="18" charset="0"/>
              </a:rPr>
              <a:t>Alateens must be 13 years – COPPA (Children’s Online Privacy Protection Act) is being updated</a:t>
            </a:r>
          </a:p>
          <a:p>
            <a:r>
              <a:rPr lang="en-US" sz="2400" b="1" dirty="0">
                <a:solidFill>
                  <a:schemeClr val="accent1"/>
                </a:solidFill>
                <a:latin typeface="Calisto MT" panose="02040603050505030304" pitchFamily="18" charset="0"/>
              </a:rPr>
              <a:t>Training would be provided for all AMIAS-E</a:t>
            </a:r>
          </a:p>
          <a:p>
            <a:r>
              <a:rPr lang="en-US" sz="2400" b="1" dirty="0">
                <a:solidFill>
                  <a:schemeClr val="accent1"/>
                </a:solidFill>
                <a:latin typeface="Calisto MT" panose="02040603050505030304" pitchFamily="18" charset="0"/>
              </a:rPr>
              <a:t>Areas would have the autonomy to decide whether to host Electronic Alateen Groups. </a:t>
            </a:r>
          </a:p>
          <a:p>
            <a:pPr marL="0" indent="0">
              <a:buNone/>
            </a:pPr>
            <a:endParaRPr lang="en-US" sz="2400" dirty="0"/>
          </a:p>
          <a:p>
            <a:pPr marL="0" indent="0">
              <a:buNone/>
            </a:pPr>
            <a:r>
              <a:rPr lang="en-US" sz="2800" b="1" dirty="0"/>
              <a:t>   </a:t>
            </a:r>
            <a:r>
              <a:rPr lang="en-US" sz="3200" b="1" dirty="0">
                <a:solidFill>
                  <a:schemeClr val="tx2"/>
                </a:solidFill>
                <a:latin typeface="Calisto MT" panose="02040603050505030304" pitchFamily="18" charset="0"/>
              </a:rPr>
              <a:t>AT THIS POINT THIS IS ALL CONCEPTUAL;          </a:t>
            </a:r>
          </a:p>
          <a:p>
            <a:pPr marL="0" indent="0">
              <a:buNone/>
            </a:pPr>
            <a:r>
              <a:rPr lang="en-US" sz="3200" b="1" dirty="0">
                <a:solidFill>
                  <a:schemeClr val="tx2"/>
                </a:solidFill>
                <a:latin typeface="Calisto MT" panose="02040603050505030304" pitchFamily="18" charset="0"/>
              </a:rPr>
              <a:t>          MORE WILL BE REVEALED!!!</a:t>
            </a:r>
          </a:p>
        </p:txBody>
      </p:sp>
      <p:pic>
        <p:nvPicPr>
          <p:cNvPr id="4098" name="Picture 2" descr=" ">
            <a:extLst>
              <a:ext uri="{FF2B5EF4-FFF2-40B4-BE49-F238E27FC236}">
                <a16:creationId xmlns:a16="http://schemas.microsoft.com/office/drawing/2014/main" xmlns="" id="{BE3AE5DA-3F12-9B2D-FC67-F693F93E70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7192" y="5379347"/>
            <a:ext cx="1197474" cy="86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03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68AE13-E7E6-5E8D-F548-FD503AA1558F}"/>
              </a:ext>
            </a:extLst>
          </p:cNvPr>
          <p:cNvSpPr>
            <a:spLocks noGrp="1"/>
          </p:cNvSpPr>
          <p:nvPr>
            <p:ph type="title"/>
          </p:nvPr>
        </p:nvSpPr>
        <p:spPr>
          <a:xfrm>
            <a:off x="836675" y="278498"/>
            <a:ext cx="10515600" cy="919397"/>
          </a:xfrm>
        </p:spPr>
        <p:txBody>
          <a:bodyPr>
            <a:normAutofit/>
          </a:bodyPr>
          <a:lstStyle/>
          <a:p>
            <a:r>
              <a:rPr lang="en-US" sz="3600" b="1" dirty="0">
                <a:solidFill>
                  <a:schemeClr val="accent1"/>
                </a:solidFill>
                <a:latin typeface="Calisto MT" panose="02040603050505030304" pitchFamily="18" charset="0"/>
              </a:rPr>
              <a:t>Copyright and Trademark</a:t>
            </a:r>
          </a:p>
        </p:txBody>
      </p:sp>
      <p:sp>
        <p:nvSpPr>
          <p:cNvPr id="3" name="Content Placeholder 2">
            <a:extLst>
              <a:ext uri="{FF2B5EF4-FFF2-40B4-BE49-F238E27FC236}">
                <a16:creationId xmlns:a16="http://schemas.microsoft.com/office/drawing/2014/main" xmlns="" id="{EF0CC25B-79AC-46C7-70FB-467472356A33}"/>
              </a:ext>
            </a:extLst>
          </p:cNvPr>
          <p:cNvSpPr>
            <a:spLocks noGrp="1"/>
          </p:cNvSpPr>
          <p:nvPr>
            <p:ph idx="1"/>
          </p:nvPr>
        </p:nvSpPr>
        <p:spPr>
          <a:xfrm>
            <a:off x="353800" y="1220699"/>
            <a:ext cx="11600299" cy="5278764"/>
          </a:xfrm>
        </p:spPr>
        <p:txBody>
          <a:bodyPr>
            <a:noAutofit/>
          </a:bodyPr>
          <a:lstStyle/>
          <a:p>
            <a:pPr marL="219456" indent="-219456" defTabSz="877824">
              <a:spcBef>
                <a:spcPts val="960"/>
              </a:spcBef>
            </a:pPr>
            <a:r>
              <a:rPr lang="en-US" kern="1200" dirty="0">
                <a:solidFill>
                  <a:schemeClr val="tx1"/>
                </a:solidFill>
                <a:latin typeface="Calisto MT" panose="02040603050505030304" pitchFamily="18" charset="0"/>
              </a:rPr>
              <a:t>This </a:t>
            </a:r>
            <a:r>
              <a:rPr lang="en-US" dirty="0">
                <a:latin typeface="Calisto MT" panose="02040603050505030304" pitchFamily="18" charset="0"/>
              </a:rPr>
              <a:t>is a newer challenge </a:t>
            </a:r>
            <a:r>
              <a:rPr lang="en-US" kern="1200" dirty="0">
                <a:solidFill>
                  <a:schemeClr val="tx1"/>
                </a:solidFill>
                <a:latin typeface="Calisto MT" panose="02040603050505030304" pitchFamily="18" charset="0"/>
              </a:rPr>
              <a:t>– it evolved with Internet and Social Media use. </a:t>
            </a:r>
          </a:p>
          <a:p>
            <a:pPr marL="219456" indent="-219456" defTabSz="877824">
              <a:spcBef>
                <a:spcPts val="960"/>
              </a:spcBef>
            </a:pPr>
            <a:r>
              <a:rPr lang="en-US" kern="1200" dirty="0">
                <a:solidFill>
                  <a:schemeClr val="tx1"/>
                </a:solidFill>
                <a:latin typeface="Calisto MT" panose="02040603050505030304" pitchFamily="18" charset="0"/>
              </a:rPr>
              <a:t>Copyright – exclusive legal right to print or publish.</a:t>
            </a:r>
          </a:p>
          <a:p>
            <a:pPr marL="658368" lvl="1" indent="-219456" defTabSz="877824">
              <a:spcBef>
                <a:spcPts val="480"/>
              </a:spcBef>
            </a:pPr>
            <a:r>
              <a:rPr lang="en-US" sz="2800" kern="1200" dirty="0">
                <a:solidFill>
                  <a:schemeClr val="tx1"/>
                </a:solidFill>
                <a:latin typeface="Calisto MT" panose="02040603050505030304" pitchFamily="18" charset="0"/>
              </a:rPr>
              <a:t>Al-Anon is the ONLY one with legal right to produce CAL; this “protects the collective wisdom of Al-Anon members”. </a:t>
            </a:r>
          </a:p>
          <a:p>
            <a:pPr marL="658368" lvl="1" indent="-219456" defTabSz="877824">
              <a:spcBef>
                <a:spcPts val="480"/>
              </a:spcBef>
            </a:pPr>
            <a:r>
              <a:rPr lang="en-US" sz="2800" kern="1200" dirty="0">
                <a:solidFill>
                  <a:schemeClr val="tx1"/>
                </a:solidFill>
                <a:latin typeface="Calisto MT" panose="02040603050505030304" pitchFamily="18" charset="0"/>
              </a:rPr>
              <a:t>Only WSO can use it or permit others to use it or print or publish any material. </a:t>
            </a:r>
          </a:p>
          <a:p>
            <a:pPr marL="658368" lvl="1" indent="-219456" defTabSz="877824">
              <a:spcBef>
                <a:spcPts val="480"/>
              </a:spcBef>
            </a:pPr>
            <a:r>
              <a:rPr lang="en-US" sz="2800" kern="1200" dirty="0">
                <a:solidFill>
                  <a:schemeClr val="tx1"/>
                </a:solidFill>
                <a:latin typeface="Calisto MT" panose="02040603050505030304" pitchFamily="18" charset="0"/>
              </a:rPr>
              <a:t>Group Registration forms now include permission to use CAL in your meetings. </a:t>
            </a:r>
          </a:p>
          <a:p>
            <a:pPr marL="658368" lvl="1" indent="-219456" defTabSz="877824">
              <a:spcBef>
                <a:spcPts val="480"/>
              </a:spcBef>
            </a:pPr>
            <a:r>
              <a:rPr lang="en-US" sz="2800" kern="1200" dirty="0">
                <a:solidFill>
                  <a:schemeClr val="tx1"/>
                </a:solidFill>
                <a:latin typeface="Calisto MT" panose="02040603050505030304" pitchFamily="18" charset="0"/>
              </a:rPr>
              <a:t>Can you print it? Yes, for that meeting only, but not outside the meeting. </a:t>
            </a:r>
          </a:p>
          <a:p>
            <a:pPr marL="219456" indent="-219456" defTabSz="877824">
              <a:spcBef>
                <a:spcPts val="960"/>
              </a:spcBef>
            </a:pPr>
            <a:r>
              <a:rPr lang="en-US" kern="1200" dirty="0">
                <a:solidFill>
                  <a:schemeClr val="tx1"/>
                </a:solidFill>
                <a:latin typeface="Calisto MT" panose="02040603050505030304" pitchFamily="18" charset="0"/>
              </a:rPr>
              <a:t>Trademark – our name and logos:  Al-Anon and Alateen</a:t>
            </a:r>
          </a:p>
          <a:p>
            <a:pPr marL="658368" lvl="1" indent="-219456" defTabSz="877824">
              <a:spcBef>
                <a:spcPts val="480"/>
              </a:spcBef>
            </a:pPr>
            <a:r>
              <a:rPr lang="en-US" sz="2800" kern="1200" dirty="0">
                <a:solidFill>
                  <a:schemeClr val="tx1"/>
                </a:solidFill>
                <a:latin typeface="Calisto MT" panose="02040603050505030304" pitchFamily="18" charset="0"/>
              </a:rPr>
              <a:t>If logo is used for outside event, affects Al-Anon as a whole</a:t>
            </a:r>
            <a:r>
              <a:rPr lang="en-US" kern="1200" dirty="0">
                <a:solidFill>
                  <a:schemeClr val="tx1"/>
                </a:solidFill>
                <a:latin typeface="Calisto MT" panose="02040603050505030304" pitchFamily="18" charset="0"/>
              </a:rPr>
              <a:t> </a:t>
            </a:r>
            <a:endParaRPr lang="en-US" dirty="0">
              <a:latin typeface="Calisto MT" panose="02040603050505030304" pitchFamily="18" charset="0"/>
            </a:endParaRPr>
          </a:p>
        </p:txBody>
      </p:sp>
      <p:pic>
        <p:nvPicPr>
          <p:cNvPr id="5124" name="Picture 4" descr="logo – alanon – no words – Hansen Foundation">
            <a:extLst>
              <a:ext uri="{FF2B5EF4-FFF2-40B4-BE49-F238E27FC236}">
                <a16:creationId xmlns:a16="http://schemas.microsoft.com/office/drawing/2014/main" xmlns="" id="{FF4FA897-FD64-70EE-C4CF-E5618604C1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0028" y="5225391"/>
            <a:ext cx="1274072" cy="1274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
            <a:extLst>
              <a:ext uri="{FF2B5EF4-FFF2-40B4-BE49-F238E27FC236}">
                <a16:creationId xmlns:a16="http://schemas.microsoft.com/office/drawing/2014/main" xmlns="" id="{0DD9BDCA-9B17-98A7-2DD8-DF467EF3F8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585" y="5029200"/>
            <a:ext cx="1274071" cy="104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1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89944A-B34D-40AE-B194-07CDF07074EC}"/>
              </a:ext>
            </a:extLst>
          </p:cNvPr>
          <p:cNvSpPr>
            <a:spLocks noGrp="1"/>
          </p:cNvSpPr>
          <p:nvPr>
            <p:ph idx="1"/>
          </p:nvPr>
        </p:nvSpPr>
        <p:spPr>
          <a:xfrm>
            <a:off x="677333" y="448574"/>
            <a:ext cx="11228528" cy="6232144"/>
          </a:xfrm>
        </p:spPr>
        <p:txBody>
          <a:bodyPr>
            <a:normAutofit fontScale="92500" lnSpcReduction="20000"/>
          </a:bodyPr>
          <a:lstStyle/>
          <a:p>
            <a:r>
              <a:rPr lang="en-US" b="1" dirty="0">
                <a:solidFill>
                  <a:schemeClr val="accent1"/>
                </a:solidFill>
                <a:latin typeface="Calisto MT" panose="02040603050505030304" pitchFamily="18" charset="0"/>
              </a:rPr>
              <a:t>Common violations:</a:t>
            </a:r>
          </a:p>
          <a:p>
            <a:endParaRPr lang="en-US" b="1" dirty="0">
              <a:solidFill>
                <a:schemeClr val="accent1"/>
              </a:solidFill>
              <a:latin typeface="Calisto MT" panose="02040603050505030304" pitchFamily="18" charset="0"/>
            </a:endParaRPr>
          </a:p>
          <a:p>
            <a:pPr lvl="1"/>
            <a:r>
              <a:rPr lang="en-US" sz="2800" dirty="0">
                <a:latin typeface="Calisto MT" panose="02040603050505030304" pitchFamily="18" charset="0"/>
              </a:rPr>
              <a:t>Reproducing and selling conference approved literature</a:t>
            </a:r>
          </a:p>
          <a:p>
            <a:pPr lvl="1"/>
            <a:r>
              <a:rPr lang="en-US" sz="2800" dirty="0">
                <a:latin typeface="Calisto MT" panose="02040603050505030304" pitchFamily="18" charset="0"/>
              </a:rPr>
              <a:t>Use of logo or name on unauthorized event or social media</a:t>
            </a:r>
          </a:p>
          <a:p>
            <a:pPr lvl="1"/>
            <a:r>
              <a:rPr lang="en-US" sz="2800" dirty="0">
                <a:latin typeface="Calisto MT" panose="02040603050505030304" pitchFamily="18" charset="0"/>
              </a:rPr>
              <a:t>Modify logo</a:t>
            </a:r>
          </a:p>
          <a:p>
            <a:pPr lvl="1"/>
            <a:r>
              <a:rPr lang="en-US" sz="2800" dirty="0">
                <a:latin typeface="Calisto MT" panose="02040603050505030304" pitchFamily="18" charset="0"/>
              </a:rPr>
              <a:t>Websites posting Al-Anon readings along with other recovery readings</a:t>
            </a:r>
          </a:p>
          <a:p>
            <a:pPr lvl="1"/>
            <a:r>
              <a:rPr lang="en-US" sz="2800" dirty="0">
                <a:latin typeface="Calisto MT" panose="02040603050505030304" pitchFamily="18" charset="0"/>
              </a:rPr>
              <a:t>Tik-Tok videos of reading CAL </a:t>
            </a:r>
          </a:p>
          <a:p>
            <a:pPr lvl="1"/>
            <a:endParaRPr lang="en-US" dirty="0">
              <a:latin typeface="Calisto MT" panose="02040603050505030304" pitchFamily="18" charset="0"/>
            </a:endParaRPr>
          </a:p>
          <a:p>
            <a:r>
              <a:rPr lang="en-US" b="1" u="sng" dirty="0">
                <a:solidFill>
                  <a:schemeClr val="accent1"/>
                </a:solidFill>
                <a:latin typeface="Calisto MT" panose="02040603050505030304" pitchFamily="18" charset="0"/>
              </a:rPr>
              <a:t>Who has permission to use:</a:t>
            </a:r>
          </a:p>
          <a:p>
            <a:pPr marL="0" indent="0">
              <a:buNone/>
            </a:pPr>
            <a:r>
              <a:rPr lang="en-US" b="1" u="sng" dirty="0">
                <a:solidFill>
                  <a:schemeClr val="accent1"/>
                </a:solidFill>
                <a:latin typeface="Calisto MT" panose="02040603050505030304" pitchFamily="18" charset="0"/>
              </a:rPr>
              <a:t> </a:t>
            </a:r>
          </a:p>
          <a:p>
            <a:pPr lvl="1"/>
            <a:r>
              <a:rPr lang="en-US" sz="2800" dirty="0">
                <a:solidFill>
                  <a:schemeClr val="tx2"/>
                </a:solidFill>
                <a:latin typeface="Calisto MT" panose="02040603050505030304" pitchFamily="18" charset="0"/>
              </a:rPr>
              <a:t>Service arm events and flyers</a:t>
            </a:r>
          </a:p>
          <a:p>
            <a:pPr lvl="1"/>
            <a:r>
              <a:rPr lang="en-US" sz="2800" dirty="0">
                <a:solidFill>
                  <a:schemeClr val="tx2"/>
                </a:solidFill>
                <a:latin typeface="Calisto MT" panose="02040603050505030304" pitchFamily="18" charset="0"/>
              </a:rPr>
              <a:t>Registered service arm website and social media</a:t>
            </a:r>
          </a:p>
          <a:p>
            <a:pPr lvl="1"/>
            <a:r>
              <a:rPr lang="en-US" sz="2800" dirty="0">
                <a:solidFill>
                  <a:schemeClr val="tx2"/>
                </a:solidFill>
                <a:latin typeface="Calisto MT" panose="02040603050505030304" pitchFamily="18" charset="0"/>
              </a:rPr>
              <a:t>Al-Anon Guidelines</a:t>
            </a:r>
          </a:p>
          <a:p>
            <a:pPr lvl="1"/>
            <a:r>
              <a:rPr lang="en-US" sz="2800" dirty="0">
                <a:solidFill>
                  <a:schemeClr val="tx2"/>
                </a:solidFill>
                <a:latin typeface="Calisto MT" panose="02040603050505030304" pitchFamily="18" charset="0"/>
              </a:rPr>
              <a:t>Can request reprint permission from WSO</a:t>
            </a:r>
          </a:p>
          <a:p>
            <a:pPr lvl="1"/>
            <a:r>
              <a:rPr lang="en-US" sz="2800" dirty="0">
                <a:solidFill>
                  <a:schemeClr val="tx2"/>
                </a:solidFill>
                <a:latin typeface="Calisto MT" panose="02040603050505030304" pitchFamily="18" charset="0"/>
              </a:rPr>
              <a:t>Can photocopy or show CAL for a meeting</a:t>
            </a:r>
          </a:p>
          <a:p>
            <a:r>
              <a:rPr lang="en-US" dirty="0">
                <a:solidFill>
                  <a:schemeClr val="tx2"/>
                </a:solidFill>
                <a:latin typeface="Calisto MT" panose="02040603050505030304" pitchFamily="18" charset="0"/>
              </a:rPr>
              <a:t>Read more about it – </a:t>
            </a:r>
            <a:r>
              <a:rPr lang="en-US" dirty="0" err="1">
                <a:solidFill>
                  <a:schemeClr val="tx2"/>
                </a:solidFill>
                <a:latin typeface="Calisto MT" panose="02040603050505030304" pitchFamily="18" charset="0"/>
              </a:rPr>
              <a:t>pgs</a:t>
            </a:r>
            <a:r>
              <a:rPr lang="en-US" dirty="0">
                <a:solidFill>
                  <a:schemeClr val="tx2"/>
                </a:solidFill>
                <a:latin typeface="Calisto MT" panose="02040603050505030304" pitchFamily="18" charset="0"/>
              </a:rPr>
              <a:t> 116, 117, 127, 128  in Service Manual</a:t>
            </a:r>
          </a:p>
        </p:txBody>
      </p:sp>
      <p:pic>
        <p:nvPicPr>
          <p:cNvPr id="6146" name="Picture 2" descr="Links | Calix">
            <a:extLst>
              <a:ext uri="{FF2B5EF4-FFF2-40B4-BE49-F238E27FC236}">
                <a16:creationId xmlns:a16="http://schemas.microsoft.com/office/drawing/2014/main" xmlns="" id="{E61E79D0-02D1-EE29-7096-F1B3272604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023876" y="4246861"/>
            <a:ext cx="1415454" cy="13971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 ">
            <a:extLst>
              <a:ext uri="{FF2B5EF4-FFF2-40B4-BE49-F238E27FC236}">
                <a16:creationId xmlns:a16="http://schemas.microsoft.com/office/drawing/2014/main" xmlns="" id="{4B156855-6227-E208-F1AD-D1414AC753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491" y="2941105"/>
            <a:ext cx="1799211" cy="130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8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511E0B-54D4-42E6-5C39-D0E365DB2964}"/>
              </a:ext>
            </a:extLst>
          </p:cNvPr>
          <p:cNvSpPr txBox="1"/>
          <p:nvPr/>
        </p:nvSpPr>
        <p:spPr>
          <a:xfrm>
            <a:off x="999067" y="203200"/>
            <a:ext cx="10803468" cy="6955750"/>
          </a:xfrm>
          <a:prstGeom prst="rect">
            <a:avLst/>
          </a:prstGeom>
          <a:noFill/>
        </p:spPr>
        <p:txBody>
          <a:bodyPr wrap="square">
            <a:spAutoFit/>
          </a:bodyPr>
          <a:lstStyle/>
          <a:p>
            <a:r>
              <a:rPr lang="en-US" sz="2400" b="1" i="0" u="none" strike="noStrike" baseline="0" dirty="0">
                <a:solidFill>
                  <a:srgbClr val="000000"/>
                </a:solidFill>
                <a:latin typeface="Bookman Old Style" panose="02050604050505020204" pitchFamily="18" charset="0"/>
              </a:rPr>
              <a:t>August Update from The Board of Trustees</a:t>
            </a:r>
          </a:p>
          <a:p>
            <a:endParaRPr lang="en-US" b="1" dirty="0">
              <a:solidFill>
                <a:srgbClr val="000000"/>
              </a:solidFill>
              <a:latin typeface="Arial" panose="020B0604020202020204" pitchFamily="34" charset="0"/>
            </a:endParaRPr>
          </a:p>
          <a:p>
            <a:r>
              <a:rPr lang="en-US" sz="2000" b="1" i="0" u="none" strike="noStrike" baseline="0" dirty="0">
                <a:solidFill>
                  <a:srgbClr val="000000"/>
                </a:solidFill>
                <a:latin typeface="Arial" panose="020B0604020202020204" pitchFamily="34" charset="0"/>
              </a:rPr>
              <a:t>Guest Speaker: </a:t>
            </a:r>
            <a:endParaRPr lang="en-US" sz="20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ptos Display" panose="020B0604020202020204" pitchFamily="34" charset="0"/>
              </a:rPr>
              <a:t>A guest speaker presented their Ph.D. dissertation topic, titled </a:t>
            </a:r>
            <a:r>
              <a:rPr lang="en-US" sz="2400" b="1" i="0" u="none" strike="noStrike" baseline="0" dirty="0">
                <a:solidFill>
                  <a:schemeClr val="accent1"/>
                </a:solidFill>
                <a:latin typeface="Aptos Display" panose="020B0604020202020204" pitchFamily="34" charset="0"/>
              </a:rPr>
              <a:t>“Does It Work If You Work It? </a:t>
            </a:r>
            <a:r>
              <a:rPr lang="en-US" sz="2400" b="0" i="0" u="none" strike="noStrike" baseline="0" dirty="0">
                <a:solidFill>
                  <a:srgbClr val="000000"/>
                </a:solidFill>
                <a:latin typeface="Aptos Display" panose="020B0604020202020204" pitchFamily="34" charset="0"/>
              </a:rPr>
              <a:t>The Therapeutic Elements of Al-Anon Participation.” Their research relied upon data from Al-</a:t>
            </a:r>
            <a:r>
              <a:rPr lang="en-US" sz="2400" b="0" i="0" u="none" strike="noStrike" baseline="0" dirty="0" err="1">
                <a:solidFill>
                  <a:srgbClr val="000000"/>
                </a:solidFill>
                <a:latin typeface="Aptos Display" panose="020B0604020202020204" pitchFamily="34" charset="0"/>
              </a:rPr>
              <a:t>Anon’s</a:t>
            </a:r>
            <a:r>
              <a:rPr lang="en-US" sz="2400" b="0" i="0" u="none" strike="noStrike" baseline="0" dirty="0">
                <a:solidFill>
                  <a:srgbClr val="000000"/>
                </a:solidFill>
                <a:latin typeface="Aptos Display" panose="020B0604020202020204" pitchFamily="34" charset="0"/>
              </a:rPr>
              <a:t> 2018 Membership Survey. The speaker focused on what other professionals would need to know about Al-Anon Family Groups. They discussed in their research that longevity in Al-Anon was a key component of better mental health. The presentation ended with a Model of Effective Al-Anon Participation: </a:t>
            </a:r>
          </a:p>
          <a:p>
            <a:r>
              <a:rPr lang="en-US" sz="2400" b="0" i="0" u="none" strike="noStrike" baseline="0" dirty="0">
                <a:solidFill>
                  <a:srgbClr val="000000"/>
                </a:solidFill>
                <a:latin typeface="Aptos Display" panose="020B0604020202020204" pitchFamily="34" charset="0"/>
              </a:rPr>
              <a:t>1. Attending Meetings </a:t>
            </a:r>
          </a:p>
          <a:p>
            <a:r>
              <a:rPr lang="en-US" sz="2400" b="0" i="0" u="none" strike="noStrike" baseline="0" dirty="0">
                <a:solidFill>
                  <a:srgbClr val="000000"/>
                </a:solidFill>
                <a:latin typeface="Aptos Display" panose="020B0604020202020204" pitchFamily="34" charset="0"/>
              </a:rPr>
              <a:t>2. Spiritually Motivated </a:t>
            </a:r>
          </a:p>
          <a:p>
            <a:r>
              <a:rPr lang="en-US" sz="2400" b="0" i="0" u="none" strike="noStrike" baseline="0" dirty="0">
                <a:solidFill>
                  <a:srgbClr val="000000"/>
                </a:solidFill>
                <a:latin typeface="Aptos Display" panose="020B0604020202020204" pitchFamily="34" charset="0"/>
              </a:rPr>
              <a:t>3. Working with a Sponsor </a:t>
            </a:r>
          </a:p>
          <a:p>
            <a:r>
              <a:rPr lang="en-US" sz="2400" b="0" i="0" u="none" strike="noStrike" baseline="0" dirty="0">
                <a:solidFill>
                  <a:srgbClr val="000000"/>
                </a:solidFill>
                <a:latin typeface="Aptos Display" panose="020B0604020202020204" pitchFamily="34" charset="0"/>
              </a:rPr>
              <a:t>4. Engaging in Service </a:t>
            </a:r>
          </a:p>
          <a:p>
            <a:r>
              <a:rPr lang="en-US" sz="2400" b="0" i="0" u="none" strike="noStrike" baseline="0" dirty="0">
                <a:solidFill>
                  <a:srgbClr val="000000"/>
                </a:solidFill>
                <a:latin typeface="Aptos Display" panose="020B0604020202020204" pitchFamily="34" charset="0"/>
              </a:rPr>
              <a:t>5. Serving as a Sponsor </a:t>
            </a:r>
          </a:p>
          <a:p>
            <a:endParaRPr lang="en-US" sz="2400" b="0" i="0" u="none" strike="noStrike" baseline="0" dirty="0">
              <a:solidFill>
                <a:srgbClr val="000000"/>
              </a:solidFill>
              <a:latin typeface="Aptos Display" panose="020B0604020202020204" pitchFamily="34" charset="0"/>
            </a:endParaRPr>
          </a:p>
          <a:p>
            <a:r>
              <a:rPr lang="en-US" sz="2400" b="0" i="0" u="none" strike="noStrike" baseline="0" dirty="0">
                <a:solidFill>
                  <a:srgbClr val="000000"/>
                </a:solidFill>
                <a:latin typeface="Aptos Display" panose="020B0604020202020204" pitchFamily="34" charset="0"/>
              </a:rPr>
              <a:t>This presentation was well-received by the Board. We hope to see them at the 2028 Al-Anon International Convention with A.A. participation as one of our professional speakers. </a:t>
            </a:r>
          </a:p>
          <a:p>
            <a:r>
              <a:rPr lang="en-US" sz="2400" b="1" i="0" u="none" strike="noStrike" baseline="0" dirty="0">
                <a:solidFill>
                  <a:srgbClr val="000000"/>
                </a:solidFill>
                <a:latin typeface="Aptos Display" panose="020B0604020202020204" pitchFamily="34" charset="0"/>
              </a:rPr>
              <a:t> </a:t>
            </a:r>
            <a:endParaRPr lang="en-US" sz="2400" dirty="0">
              <a:latin typeface="Aptos Display" panose="020B0604020202020204" pitchFamily="34" charset="0"/>
            </a:endParaRPr>
          </a:p>
        </p:txBody>
      </p:sp>
    </p:spTree>
    <p:extLst>
      <p:ext uri="{BB962C8B-B14F-4D97-AF65-F5344CB8AC3E}">
        <p14:creationId xmlns:p14="http://schemas.microsoft.com/office/powerpoint/2010/main" val="103684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78A11-4E6D-CD34-1E71-428EF49BD285}"/>
              </a:ext>
            </a:extLst>
          </p:cNvPr>
          <p:cNvSpPr>
            <a:spLocks noGrp="1"/>
          </p:cNvSpPr>
          <p:nvPr>
            <p:ph type="title"/>
          </p:nvPr>
        </p:nvSpPr>
        <p:spPr>
          <a:xfrm>
            <a:off x="875740" y="488830"/>
            <a:ext cx="10148817" cy="1320800"/>
          </a:xfrm>
        </p:spPr>
        <p:txBody>
          <a:bodyPr/>
          <a:lstStyle/>
          <a:p>
            <a:pPr algn="ctr"/>
            <a:r>
              <a:rPr lang="en-US" sz="4000" b="1" dirty="0">
                <a:solidFill>
                  <a:schemeClr val="accent2">
                    <a:lumMod val="75000"/>
                  </a:schemeClr>
                </a:solidFill>
                <a:latin typeface="Calisto MT" panose="02040603050505030304" pitchFamily="18" charset="0"/>
              </a:rPr>
              <a:t>2023 AL-ANON INTERNATIONAL </a:t>
            </a:r>
            <a:r>
              <a:rPr lang="en-US" dirty="0">
                <a:solidFill>
                  <a:schemeClr val="accent2">
                    <a:lumMod val="75000"/>
                  </a:schemeClr>
                </a:solidFill>
              </a:rPr>
              <a:t>CONVENTION</a:t>
            </a:r>
            <a:r>
              <a:rPr lang="en-US" dirty="0"/>
              <a:t> </a:t>
            </a:r>
          </a:p>
        </p:txBody>
      </p:sp>
      <p:pic>
        <p:nvPicPr>
          <p:cNvPr id="5" name="Content Placeholder 4" descr="Diagram&#10;&#10;Description automatically generated with low confidence">
            <a:extLst>
              <a:ext uri="{FF2B5EF4-FFF2-40B4-BE49-F238E27FC236}">
                <a16:creationId xmlns:a16="http://schemas.microsoft.com/office/drawing/2014/main" xmlns="" id="{B2B167BD-0F35-3F32-59F8-F908388444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6807" y="2052708"/>
            <a:ext cx="6018385" cy="2995663"/>
          </a:xfrm>
        </p:spPr>
      </p:pic>
      <p:pic>
        <p:nvPicPr>
          <p:cNvPr id="3" name="Picture 2" descr="Hot air balloon taking off in desert under Milky Way">
            <a:extLst>
              <a:ext uri="{FF2B5EF4-FFF2-40B4-BE49-F238E27FC236}">
                <a16:creationId xmlns:a16="http://schemas.microsoft.com/office/drawing/2014/main" xmlns="" id="{50600B67-FCD8-B4E4-1344-68940648D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1" t="1112" r="47009" b="29999"/>
          <a:stretch/>
        </p:blipFill>
        <p:spPr>
          <a:xfrm>
            <a:off x="9503777" y="4752929"/>
            <a:ext cx="1746583" cy="1616241"/>
          </a:xfrm>
          <a:prstGeom prst="rect">
            <a:avLst/>
          </a:prstGeom>
        </p:spPr>
      </p:pic>
    </p:spTree>
    <p:extLst>
      <p:ext uri="{BB962C8B-B14F-4D97-AF65-F5344CB8AC3E}">
        <p14:creationId xmlns:p14="http://schemas.microsoft.com/office/powerpoint/2010/main" val="3071238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E54B34-6174-DC3F-2BC1-4FDCAE3FC28D}"/>
              </a:ext>
            </a:extLst>
          </p:cNvPr>
          <p:cNvSpPr>
            <a:spLocks noGrp="1"/>
          </p:cNvSpPr>
          <p:nvPr>
            <p:ph idx="1"/>
          </p:nvPr>
        </p:nvSpPr>
        <p:spPr>
          <a:xfrm>
            <a:off x="491067" y="524933"/>
            <a:ext cx="11328399" cy="5652030"/>
          </a:xfrm>
        </p:spPr>
        <p:txBody>
          <a:bodyPr>
            <a:normAutofit lnSpcReduction="10000"/>
          </a:bodyPr>
          <a:lstStyle/>
          <a:p>
            <a:pPr marL="342900" marR="0" lvl="0" indent="-342900">
              <a:lnSpc>
                <a:spcPct val="90000"/>
              </a:lnSpc>
              <a:spcBef>
                <a:spcPts val="0"/>
              </a:spcBef>
              <a:spcAft>
                <a:spcPts val="0"/>
              </a:spcAft>
              <a:buFont typeface="Arial" panose="020B0604020202020204" pitchFamily="34" charset="0"/>
              <a:buChar char="•"/>
              <a:tabLst>
                <a:tab pos="457200" algn="l"/>
              </a:tabLst>
            </a:pPr>
            <a:r>
              <a:rPr lang="en-US" b="1" kern="1200" dirty="0">
                <a:solidFill>
                  <a:schemeClr val="accent1"/>
                </a:solidFill>
                <a:effectLst/>
                <a:ea typeface="Calibri" panose="020F0502020204030204" pitchFamily="34" charset="0"/>
                <a:cs typeface="Times New Roman" panose="02020603050405020304" pitchFamily="18" charset="0"/>
              </a:rPr>
              <a:t>A few Stats from the International</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dirty="0">
              <a:solidFill>
                <a:srgbClr val="000000"/>
              </a:solidFill>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Book sales at IC2023 were amazing. </a:t>
            </a:r>
            <a:r>
              <a:rPr lang="en-US" b="1" kern="1200" dirty="0">
                <a:solidFill>
                  <a:srgbClr val="4472C4"/>
                </a:solidFill>
                <a:effectLst/>
                <a:ea typeface="Calibri" panose="020F0502020204030204" pitchFamily="34" charset="0"/>
                <a:cs typeface="Times New Roman" panose="02020603050405020304" pitchFamily="18" charset="0"/>
              </a:rPr>
              <a:t>of </a:t>
            </a:r>
            <a:r>
              <a:rPr lang="en-US" b="1" i="1" kern="1200" dirty="0">
                <a:solidFill>
                  <a:srgbClr val="4472C4"/>
                </a:solidFill>
                <a:effectLst/>
                <a:ea typeface="Calibri" panose="020F0502020204030204" pitchFamily="34" charset="0"/>
                <a:cs typeface="Times New Roman" panose="02020603050405020304" pitchFamily="18" charset="0"/>
              </a:rPr>
              <a:t>A Little Time for Myself— </a:t>
            </a:r>
            <a:r>
              <a:rPr lang="en-US" kern="1200" dirty="0">
                <a:solidFill>
                  <a:srgbClr val="000000"/>
                </a:solidFill>
                <a:effectLst/>
                <a:ea typeface="Calibri" panose="020F0502020204030204" pitchFamily="34" charset="0"/>
                <a:cs typeface="Times New Roman" panose="02020603050405020304" pitchFamily="18" charset="0"/>
              </a:rPr>
              <a:t>(B-34), our new daily reader.</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Members purchased - The four-day sales figure was </a:t>
            </a:r>
            <a:r>
              <a:rPr lang="en-US" b="1" kern="1200" dirty="0">
                <a:solidFill>
                  <a:srgbClr val="4472C4"/>
                </a:solidFill>
                <a:effectLst/>
                <a:ea typeface="Calibri" panose="020F0502020204030204" pitchFamily="34" charset="0"/>
                <a:cs typeface="Times New Roman" panose="02020603050405020304" pitchFamily="18" charset="0"/>
              </a:rPr>
              <a:t>$152,421</a:t>
            </a:r>
            <a:r>
              <a:rPr lang="en-US" kern="1200" dirty="0">
                <a:solidFill>
                  <a:srgbClr val="000000"/>
                </a:solidFill>
                <a:effectLst/>
                <a:ea typeface="Calibri" panose="020F0502020204030204" pitchFamily="34" charset="0"/>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8,015 units English</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584 in Spanish</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29 in French. </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member registration totals were: </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3,387 Al-Anon,</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 42 Alateen, </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293 A.A., and 54 guests (3,776 total in-person participants) </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Plus 741 virtual registrants.</a:t>
            </a:r>
            <a:endParaRPr lang="en-US" dirty="0">
              <a:effectLst/>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kern="1200" dirty="0">
                <a:solidFill>
                  <a:srgbClr val="000000"/>
                </a:solidFill>
                <a:effectLst/>
                <a:ea typeface="Times New Roman" panose="02020603050405020304" pitchFamily="18" charset="0"/>
                <a:cs typeface="Times New Roman" panose="02020603050405020304" pitchFamily="18" charset="0"/>
              </a:rPr>
              <a:t>A new record was set at 4,517 registrants! Seven professionals attended as well. </a:t>
            </a:r>
            <a:endParaRPr lang="en-US"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15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8" name="Rectangle 6167">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ight Triangle 6169">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2" name="Rectangle 6171">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ODS Forum Family Group at Admaston House Community Centre event tickets  from TicketSource">
            <a:extLst>
              <a:ext uri="{FF2B5EF4-FFF2-40B4-BE49-F238E27FC236}">
                <a16:creationId xmlns:a16="http://schemas.microsoft.com/office/drawing/2014/main" xmlns="" id="{C912DFE2-1A76-4EA7-FCC7-A74039431F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9333" y="836835"/>
            <a:ext cx="7196667" cy="3200400"/>
          </a:xfrm>
          <a:prstGeom prst="rect">
            <a:avLst/>
          </a:prstGeom>
          <a:noFill/>
          <a:extLst>
            <a:ext uri="{909E8E84-426E-40DD-AFC4-6F175D3DCCD1}">
              <a14:hiddenFill xmlns:a14="http://schemas.microsoft.com/office/drawing/2010/main">
                <a:solidFill>
                  <a:srgbClr val="FFFFFF"/>
                </a:solidFill>
              </a14:hiddenFill>
            </a:ext>
          </a:extLst>
        </p:spPr>
      </p:pic>
      <p:sp>
        <p:nvSpPr>
          <p:cNvPr id="6150" name="Content Placeholder 6149">
            <a:extLst>
              <a:ext uri="{FF2B5EF4-FFF2-40B4-BE49-F238E27FC236}">
                <a16:creationId xmlns:a16="http://schemas.microsoft.com/office/drawing/2014/main" xmlns="" id="{58E573B4-B06D-81DF-DCC9-F03C97B489DC}"/>
              </a:ext>
            </a:extLst>
          </p:cNvPr>
          <p:cNvSpPr>
            <a:spLocks noGrp="1"/>
          </p:cNvSpPr>
          <p:nvPr>
            <p:ph idx="1"/>
          </p:nvPr>
        </p:nvSpPr>
        <p:spPr>
          <a:xfrm>
            <a:off x="1289304" y="4250795"/>
            <a:ext cx="7745969" cy="1770370"/>
          </a:xfrm>
        </p:spPr>
        <p:txBody>
          <a:bodyPr anchor="t">
            <a:noAutofit/>
          </a:bodyPr>
          <a:lstStyle/>
          <a:p>
            <a:r>
              <a:rPr lang="en-US" sz="2400" b="1" dirty="0">
                <a:solidFill>
                  <a:schemeClr val="accent1">
                    <a:lumMod val="75000"/>
                  </a:schemeClr>
                </a:solidFill>
                <a:latin typeface="Calisto MT" panose="02040603050505030304" pitchFamily="18" charset="0"/>
              </a:rPr>
              <a:t>If you have a question, please ask.  </a:t>
            </a:r>
          </a:p>
          <a:p>
            <a:r>
              <a:rPr lang="en-US" sz="2400" b="1" dirty="0">
                <a:solidFill>
                  <a:schemeClr val="accent1">
                    <a:lumMod val="75000"/>
                  </a:schemeClr>
                </a:solidFill>
                <a:latin typeface="Calisto MT" panose="02040603050505030304" pitchFamily="18" charset="0"/>
              </a:rPr>
              <a:t>We want to hear your ideas.</a:t>
            </a:r>
          </a:p>
          <a:p>
            <a:r>
              <a:rPr lang="en-US" sz="2400" b="1" dirty="0">
                <a:solidFill>
                  <a:schemeClr val="accent1">
                    <a:lumMod val="75000"/>
                  </a:schemeClr>
                </a:solidFill>
                <a:latin typeface="Calisto MT" panose="02040603050505030304" pitchFamily="18" charset="0"/>
              </a:rPr>
              <a:t>We encourage you to participate.</a:t>
            </a:r>
          </a:p>
          <a:p>
            <a:r>
              <a:rPr lang="en-US" sz="2400" b="1" dirty="0">
                <a:solidFill>
                  <a:schemeClr val="accent1">
                    <a:lumMod val="75000"/>
                  </a:schemeClr>
                </a:solidFill>
                <a:latin typeface="Calisto MT" panose="02040603050505030304" pitchFamily="18" charset="0"/>
              </a:rPr>
              <a:t>Thank you for your Service !</a:t>
            </a:r>
          </a:p>
          <a:p>
            <a:pPr marL="0" indent="0">
              <a:buNone/>
            </a:pPr>
            <a:endParaRPr lang="en-US" sz="2400" dirty="0">
              <a:latin typeface="Calisto MT" panose="02040603050505030304" pitchFamily="18" charset="0"/>
            </a:endParaRPr>
          </a:p>
        </p:txBody>
      </p:sp>
    </p:spTree>
    <p:extLst>
      <p:ext uri="{BB962C8B-B14F-4D97-AF65-F5344CB8AC3E}">
        <p14:creationId xmlns:p14="http://schemas.microsoft.com/office/powerpoint/2010/main" val="1269825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85CC307-12B2-079C-6A9A-6A53C53E3694}"/>
              </a:ext>
            </a:extLst>
          </p:cNvPr>
          <p:cNvSpPr>
            <a:spLocks noGrp="1"/>
          </p:cNvSpPr>
          <p:nvPr>
            <p:ph type="title"/>
          </p:nvPr>
        </p:nvSpPr>
        <p:spPr>
          <a:xfrm>
            <a:off x="1161438" y="361309"/>
            <a:ext cx="5759317" cy="2006493"/>
          </a:xfrm>
        </p:spPr>
        <p:txBody>
          <a:bodyPr vert="horz" lIns="91440" tIns="45720" rIns="91440" bIns="45720" rtlCol="0" anchor="b">
            <a:normAutofit fontScale="90000"/>
          </a:bodyPr>
          <a:lstStyle/>
          <a:p>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400" dirty="0">
                <a:solidFill>
                  <a:schemeClr val="accent1">
                    <a:lumMod val="50000"/>
                  </a:schemeClr>
                </a:solidFill>
              </a:rPr>
              <a:t>Invite the Delegate</a:t>
            </a:r>
            <a:br>
              <a:rPr lang="en-US" sz="4400" dirty="0">
                <a:solidFill>
                  <a:schemeClr val="accent1">
                    <a:lumMod val="50000"/>
                  </a:schemeClr>
                </a:solidFill>
              </a:rPr>
            </a:br>
            <a:r>
              <a:rPr lang="en-US" sz="4400" dirty="0"/>
              <a:t/>
            </a:r>
            <a:br>
              <a:rPr lang="en-US" sz="4400" dirty="0"/>
            </a:br>
            <a:endParaRPr lang="en-US" sz="4400" dirty="0"/>
          </a:p>
        </p:txBody>
      </p:sp>
      <p:pic>
        <p:nvPicPr>
          <p:cNvPr id="3078" name="Picture 6" descr="Free Fun Meeting Cliparts, Download Free Clip Art, Free Clip Art on Clipart  Library | Focus group, Powerpoint animation, Clip art">
            <a:extLst>
              <a:ext uri="{FF2B5EF4-FFF2-40B4-BE49-F238E27FC236}">
                <a16:creationId xmlns:a16="http://schemas.microsoft.com/office/drawing/2014/main" xmlns="" id="{C0FC91E8-D762-6471-1077-789F77F9A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868" y="1679481"/>
            <a:ext cx="5499954" cy="32480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Invitation Cliparts, Download Free Invitation Cliparts png images, Free  ClipArts on Clipart Library">
            <a:extLst>
              <a:ext uri="{FF2B5EF4-FFF2-40B4-BE49-F238E27FC236}">
                <a16:creationId xmlns:a16="http://schemas.microsoft.com/office/drawing/2014/main" xmlns="" id="{E897E9F0-8BA0-DD76-4C3F-3EDBABAE8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87" y="1900518"/>
            <a:ext cx="4954255" cy="395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3EFD1-E662-0DAC-95E7-25964F21E61B}"/>
              </a:ext>
            </a:extLst>
          </p:cNvPr>
          <p:cNvSpPr>
            <a:spLocks noGrp="1"/>
          </p:cNvSpPr>
          <p:nvPr>
            <p:ph type="title"/>
          </p:nvPr>
        </p:nvSpPr>
        <p:spPr>
          <a:xfrm>
            <a:off x="5536734" y="609600"/>
            <a:ext cx="5862786" cy="1320800"/>
          </a:xfrm>
        </p:spPr>
        <p:txBody>
          <a:bodyPr>
            <a:normAutofit/>
          </a:bodyPr>
          <a:lstStyle/>
          <a:p>
            <a:pPr algn="ctr">
              <a:lnSpc>
                <a:spcPct val="90000"/>
              </a:lnSpc>
            </a:pPr>
            <a:r>
              <a:rPr lang="en-US" sz="3600" b="1" dirty="0">
                <a:solidFill>
                  <a:schemeClr val="accent1"/>
                </a:solidFill>
                <a:latin typeface="Calisto MT" panose="02040603050505030304" pitchFamily="18" charset="0"/>
              </a:rPr>
              <a:t>Road Trip – You and Your Board Connect</a:t>
            </a:r>
          </a:p>
        </p:txBody>
      </p:sp>
      <p:sp>
        <p:nvSpPr>
          <p:cNvPr id="3" name="Text Placeholder 2">
            <a:extLst>
              <a:ext uri="{FF2B5EF4-FFF2-40B4-BE49-F238E27FC236}">
                <a16:creationId xmlns:a16="http://schemas.microsoft.com/office/drawing/2014/main" xmlns="" id="{40EA1CE7-A849-64B4-FDC3-E854B98FD25D}"/>
              </a:ext>
            </a:extLst>
          </p:cNvPr>
          <p:cNvSpPr>
            <a:spLocks noGrp="1"/>
          </p:cNvSpPr>
          <p:nvPr>
            <p:ph idx="1"/>
          </p:nvPr>
        </p:nvSpPr>
        <p:spPr>
          <a:xfrm>
            <a:off x="5438726" y="1930401"/>
            <a:ext cx="6467135" cy="4770582"/>
          </a:xfrm>
        </p:spPr>
        <p:txBody>
          <a:bodyPr>
            <a:normAutofit/>
          </a:bodyPr>
          <a:lstStyle/>
          <a:p>
            <a:endParaRPr lang="en-US" dirty="0">
              <a:latin typeface="Calisto MT" panose="02040603050505030304" pitchFamily="18" charset="0"/>
            </a:endParaRPr>
          </a:p>
          <a:p>
            <a:endParaRPr lang="en-US" dirty="0">
              <a:latin typeface="Calisto MT" panose="02040603050505030304" pitchFamily="18" charset="0"/>
            </a:endParaRPr>
          </a:p>
          <a:p>
            <a:r>
              <a:rPr lang="en-US" dirty="0">
                <a:latin typeface="Calisto MT" panose="02040603050505030304" pitchFamily="18" charset="0"/>
              </a:rPr>
              <a:t>Last year – Cleveland, Ohio 2022</a:t>
            </a:r>
          </a:p>
          <a:p>
            <a:r>
              <a:rPr lang="en-US" dirty="0">
                <a:latin typeface="Calisto MT" panose="02040603050505030304" pitchFamily="18" charset="0"/>
              </a:rPr>
              <a:t>This year -  Southern California 2023</a:t>
            </a:r>
          </a:p>
          <a:p>
            <a:pPr marL="0" indent="0">
              <a:buNone/>
            </a:pPr>
            <a:endParaRPr lang="en-US" dirty="0">
              <a:latin typeface="Calisto MT" panose="02040603050505030304" pitchFamily="18" charset="0"/>
            </a:endParaRPr>
          </a:p>
          <a:p>
            <a:endParaRPr lang="en-US" dirty="0">
              <a:latin typeface="Calisto MT" panose="02040603050505030304" pitchFamily="18" charset="0"/>
            </a:endParaRPr>
          </a:p>
          <a:p>
            <a:pPr marL="0" indent="0">
              <a:buNone/>
            </a:pPr>
            <a:endParaRPr lang="en-US" dirty="0"/>
          </a:p>
        </p:txBody>
      </p:sp>
      <p:pic>
        <p:nvPicPr>
          <p:cNvPr id="4" name="Picture 3" descr="A blue retro toy car with a knitted heart tied on its roof">
            <a:extLst>
              <a:ext uri="{FF2B5EF4-FFF2-40B4-BE49-F238E27FC236}">
                <a16:creationId xmlns:a16="http://schemas.microsoft.com/office/drawing/2014/main" xmlns="" id="{00B701A6-C591-C7A8-8361-103509FAA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625"/>
          <a:stretch/>
        </p:blipFill>
        <p:spPr>
          <a:xfrm>
            <a:off x="777859" y="1306286"/>
            <a:ext cx="4660867" cy="4435276"/>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4026154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A498238F-34A5-A79E-2835-7591F3801B6B}"/>
              </a:ext>
            </a:extLst>
          </p:cNvPr>
          <p:cNvSpPr>
            <a:spLocks noGrp="1"/>
          </p:cNvSpPr>
          <p:nvPr>
            <p:ph idx="1"/>
          </p:nvPr>
        </p:nvSpPr>
        <p:spPr>
          <a:xfrm>
            <a:off x="261257" y="373224"/>
            <a:ext cx="5820602" cy="5561044"/>
          </a:xfrm>
        </p:spPr>
        <p:txBody>
          <a:bodyPr>
            <a:normAutofit lnSpcReduction="10000"/>
          </a:bodyPr>
          <a:lstStyle/>
          <a:p>
            <a:r>
              <a:rPr lang="en-US" b="1" dirty="0">
                <a:solidFill>
                  <a:srgbClr val="EE6CE8"/>
                </a:solidFill>
                <a:latin typeface="Calisto MT" panose="02040603050505030304" pitchFamily="18" charset="0"/>
              </a:rPr>
              <a:t>Thank you so much !</a:t>
            </a:r>
          </a:p>
          <a:p>
            <a:r>
              <a:rPr lang="en-US" b="1" dirty="0">
                <a:solidFill>
                  <a:srgbClr val="EE6CE8"/>
                </a:solidFill>
                <a:latin typeface="Calisto MT" panose="02040603050505030304" pitchFamily="18" charset="0"/>
              </a:rPr>
              <a:t>I received your cards, notes, and your gifts.  They touched my heart.  I felt your love and encouragement !</a:t>
            </a:r>
          </a:p>
          <a:p>
            <a:r>
              <a:rPr lang="en-US" b="1" dirty="0">
                <a:solidFill>
                  <a:srgbClr val="EE6CE8"/>
                </a:solidFill>
                <a:latin typeface="Calisto MT" panose="02040603050505030304" pitchFamily="18" charset="0"/>
              </a:rPr>
              <a:t>I am beyond grateful for the opportunity to attend Conference.</a:t>
            </a:r>
          </a:p>
          <a:p>
            <a:r>
              <a:rPr lang="en-US" b="1" dirty="0">
                <a:solidFill>
                  <a:srgbClr val="EE6CE8"/>
                </a:solidFill>
                <a:latin typeface="Calisto MT" panose="02040603050505030304" pitchFamily="18" charset="0"/>
              </a:rPr>
              <a:t>Service has enhanced my recovery and my life in more ways than I can count.</a:t>
            </a:r>
          </a:p>
          <a:p>
            <a:r>
              <a:rPr lang="en-US" b="1" dirty="0">
                <a:solidFill>
                  <a:srgbClr val="EE6CE8"/>
                </a:solidFill>
                <a:latin typeface="Calisto MT" panose="02040603050505030304" pitchFamily="18" charset="0"/>
              </a:rPr>
              <a:t>It has been a true </a:t>
            </a:r>
            <a:r>
              <a:rPr lang="en-US" b="1" dirty="0" err="1">
                <a:solidFill>
                  <a:srgbClr val="EE6CE8"/>
                </a:solidFill>
                <a:latin typeface="Calisto MT" panose="02040603050505030304" pitchFamily="18" charset="0"/>
              </a:rPr>
              <a:t>honour</a:t>
            </a:r>
            <a:r>
              <a:rPr lang="en-US" b="1" dirty="0">
                <a:solidFill>
                  <a:srgbClr val="EE6CE8"/>
                </a:solidFill>
                <a:latin typeface="Calisto MT" panose="02040603050505030304" pitchFamily="18" charset="0"/>
              </a:rPr>
              <a:t> to serve as Delegate for Ontario South and I look forward to supporting the New Board that you will elect later today.</a:t>
            </a:r>
          </a:p>
          <a:p>
            <a:endParaRPr lang="en-US" b="1" dirty="0">
              <a:solidFill>
                <a:srgbClr val="EE6CE8"/>
              </a:solidFill>
              <a:latin typeface="Calisto MT" panose="02040603050505030304" pitchFamily="18" charset="0"/>
            </a:endParaRPr>
          </a:p>
          <a:p>
            <a:pPr marL="0" indent="0">
              <a:buNone/>
            </a:pPr>
            <a:endParaRPr lang="en-US" b="1" dirty="0">
              <a:solidFill>
                <a:srgbClr val="EE6CE8"/>
              </a:solidFill>
              <a:latin typeface="Calisto MT" panose="02040603050505030304" pitchFamily="18" charset="0"/>
            </a:endParaRPr>
          </a:p>
        </p:txBody>
      </p:sp>
      <p:pic>
        <p:nvPicPr>
          <p:cNvPr id="10" name="Picture 9" descr="Balloons that spell love">
            <a:extLst>
              <a:ext uri="{FF2B5EF4-FFF2-40B4-BE49-F238E27FC236}">
                <a16:creationId xmlns:a16="http://schemas.microsoft.com/office/drawing/2014/main" xmlns="" id="{DE4FCD6D-B054-C65D-8765-2FE8ACD56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797" y="578499"/>
            <a:ext cx="3701921" cy="2187215"/>
          </a:xfrm>
          <a:prstGeom prst="rect">
            <a:avLst/>
          </a:prstGeom>
        </p:spPr>
      </p:pic>
      <p:pic>
        <p:nvPicPr>
          <p:cNvPr id="12" name="Picture 11" descr="Sparkly heart Valentine card">
            <a:extLst>
              <a:ext uri="{FF2B5EF4-FFF2-40B4-BE49-F238E27FC236}">
                <a16:creationId xmlns:a16="http://schemas.microsoft.com/office/drawing/2014/main" xmlns="" id="{FBB069A1-B630-6281-FEDC-B7026039C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3142" y="3098576"/>
            <a:ext cx="1490566" cy="1492085"/>
          </a:xfrm>
          <a:prstGeom prst="rect">
            <a:avLst/>
          </a:prstGeom>
        </p:spPr>
      </p:pic>
      <p:pic>
        <p:nvPicPr>
          <p:cNvPr id="14" name="Picture 13" descr="Stacked gifts wrapped in plain paper tied with festive twine">
            <a:extLst>
              <a:ext uri="{FF2B5EF4-FFF2-40B4-BE49-F238E27FC236}">
                <a16:creationId xmlns:a16="http://schemas.microsoft.com/office/drawing/2014/main" xmlns="" id="{AB60B90A-44B7-AD6A-8D44-9C5FA461C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6540" y="3466321"/>
            <a:ext cx="3701921" cy="2467947"/>
          </a:xfrm>
          <a:prstGeom prst="rect">
            <a:avLst/>
          </a:prstGeom>
        </p:spPr>
      </p:pic>
    </p:spTree>
    <p:extLst>
      <p:ext uri="{BB962C8B-B14F-4D97-AF65-F5344CB8AC3E}">
        <p14:creationId xmlns:p14="http://schemas.microsoft.com/office/powerpoint/2010/main" val="2075603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825D6-EFD1-51CC-CDDE-D162A396E6A3}"/>
              </a:ext>
            </a:extLst>
          </p:cNvPr>
          <p:cNvSpPr>
            <a:spLocks noGrp="1"/>
          </p:cNvSpPr>
          <p:nvPr>
            <p:ph type="title"/>
          </p:nvPr>
        </p:nvSpPr>
        <p:spPr>
          <a:xfrm>
            <a:off x="4833257" y="352822"/>
            <a:ext cx="2897931" cy="1325563"/>
          </a:xfrm>
        </p:spPr>
        <p:txBody>
          <a:bodyPr>
            <a:noAutofit/>
          </a:bodyPr>
          <a:lstStyle/>
          <a:p>
            <a:r>
              <a:rPr lang="en-US" sz="6000" b="1" dirty="0">
                <a:solidFill>
                  <a:srgbClr val="7030A0"/>
                </a:solidFill>
                <a:latin typeface="Calisto MT" panose="02040603050505030304" pitchFamily="18" charset="0"/>
              </a:rPr>
              <a:t>Q &amp; A</a:t>
            </a:r>
          </a:p>
        </p:txBody>
      </p:sp>
      <p:sp>
        <p:nvSpPr>
          <p:cNvPr id="3" name="Content Placeholder 2">
            <a:extLst>
              <a:ext uri="{FF2B5EF4-FFF2-40B4-BE49-F238E27FC236}">
                <a16:creationId xmlns:a16="http://schemas.microsoft.com/office/drawing/2014/main" xmlns="" id="{4962EE46-C956-41C5-71AA-C1856DA93010}"/>
              </a:ext>
            </a:extLst>
          </p:cNvPr>
          <p:cNvSpPr>
            <a:spLocks noGrp="1"/>
          </p:cNvSpPr>
          <p:nvPr>
            <p:ph idx="1"/>
          </p:nvPr>
        </p:nvSpPr>
        <p:spPr>
          <a:xfrm>
            <a:off x="838200" y="2610936"/>
            <a:ext cx="10515600" cy="4351338"/>
          </a:xfrm>
        </p:spPr>
        <p:txBody>
          <a:bodyPr>
            <a:normAutofit/>
          </a:bodyPr>
          <a:lstStyle/>
          <a:p>
            <a:r>
              <a:rPr lang="en-US" sz="5400" b="1" dirty="0">
                <a:solidFill>
                  <a:srgbClr val="7030A0"/>
                </a:solidFill>
                <a:latin typeface="Calisto MT" panose="02040603050505030304" pitchFamily="18" charset="0"/>
              </a:rPr>
              <a:t>If time permits</a:t>
            </a:r>
          </a:p>
          <a:p>
            <a:endParaRPr lang="en-US" sz="3600" b="1" dirty="0">
              <a:solidFill>
                <a:srgbClr val="7030A0"/>
              </a:solidFill>
              <a:latin typeface="Calisto MT" panose="02040603050505030304" pitchFamily="18" charset="0"/>
            </a:endParaRPr>
          </a:p>
        </p:txBody>
      </p:sp>
      <p:pic>
        <p:nvPicPr>
          <p:cNvPr id="5" name="Picture 4" descr="Alarm clocks with mouths">
            <a:extLst>
              <a:ext uri="{FF2B5EF4-FFF2-40B4-BE49-F238E27FC236}">
                <a16:creationId xmlns:a16="http://schemas.microsoft.com/office/drawing/2014/main" xmlns="" id="{D5AB9EDD-4EB3-A94E-75DE-30166292F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568" y="3702182"/>
            <a:ext cx="6713966" cy="2969206"/>
          </a:xfrm>
          <a:prstGeom prst="rect">
            <a:avLst/>
          </a:prstGeom>
        </p:spPr>
      </p:pic>
      <p:pic>
        <p:nvPicPr>
          <p:cNvPr id="7" name="Picture 6" descr="Sticky notes with question marks">
            <a:extLst>
              <a:ext uri="{FF2B5EF4-FFF2-40B4-BE49-F238E27FC236}">
                <a16:creationId xmlns:a16="http://schemas.microsoft.com/office/drawing/2014/main" xmlns="" id="{5A7E2321-D947-ACB5-FFB6-078A2CEDE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02991" y="322878"/>
            <a:ext cx="3432087" cy="2288058"/>
          </a:xfrm>
          <a:prstGeom prst="rect">
            <a:avLst/>
          </a:prstGeom>
        </p:spPr>
      </p:pic>
    </p:spTree>
    <p:extLst>
      <p:ext uri="{BB962C8B-B14F-4D97-AF65-F5344CB8AC3E}">
        <p14:creationId xmlns:p14="http://schemas.microsoft.com/office/powerpoint/2010/main" val="159642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D8712-2136-F218-0FE7-BD28CB4467FD}"/>
              </a:ext>
            </a:extLst>
          </p:cNvPr>
          <p:cNvSpPr>
            <a:spLocks noGrp="1"/>
          </p:cNvSpPr>
          <p:nvPr>
            <p:ph type="title"/>
          </p:nvPr>
        </p:nvSpPr>
        <p:spPr>
          <a:xfrm>
            <a:off x="463138" y="609600"/>
            <a:ext cx="6017874" cy="2390274"/>
          </a:xfrm>
        </p:spPr>
        <p:txBody>
          <a:bodyPr>
            <a:noAutofit/>
          </a:bodyPr>
          <a:lstStyle/>
          <a:p>
            <a:pPr algn="ctr"/>
            <a:r>
              <a:rPr lang="en-US" sz="5200" b="1" dirty="0">
                <a:solidFill>
                  <a:schemeClr val="tx2"/>
                </a:solidFill>
                <a:latin typeface="Calisto MT" panose="02040603050505030304" pitchFamily="18" charset="0"/>
              </a:rPr>
              <a:t>WORLD SERVICE CONFERENCE  2023 Theme</a:t>
            </a:r>
          </a:p>
        </p:txBody>
      </p:sp>
      <p:sp>
        <p:nvSpPr>
          <p:cNvPr id="3" name="TextBox 2">
            <a:extLst>
              <a:ext uri="{FF2B5EF4-FFF2-40B4-BE49-F238E27FC236}">
                <a16:creationId xmlns:a16="http://schemas.microsoft.com/office/drawing/2014/main" xmlns="" id="{FE76FAE1-7C64-95C2-D973-6DF23D6ECC85}"/>
              </a:ext>
            </a:extLst>
          </p:cNvPr>
          <p:cNvSpPr txBox="1"/>
          <p:nvPr/>
        </p:nvSpPr>
        <p:spPr>
          <a:xfrm>
            <a:off x="594366" y="3442914"/>
            <a:ext cx="6320588" cy="2554545"/>
          </a:xfrm>
          <a:prstGeom prst="rect">
            <a:avLst/>
          </a:prstGeom>
          <a:noFill/>
        </p:spPr>
        <p:txBody>
          <a:bodyPr wrap="square" rtlCol="0">
            <a:spAutoFit/>
          </a:bodyPr>
          <a:lstStyle/>
          <a:p>
            <a:r>
              <a:rPr lang="en-US" sz="3200" dirty="0">
                <a:solidFill>
                  <a:srgbClr val="FF0000"/>
                </a:solidFill>
                <a:latin typeface="Jumble" panose="020B0604020202020204" pitchFamily="2" charset="0"/>
              </a:rPr>
              <a:t>Love, Laugh, and Grow Together</a:t>
            </a:r>
          </a:p>
          <a:p>
            <a:r>
              <a:rPr lang="en-US" sz="3200" dirty="0">
                <a:solidFill>
                  <a:srgbClr val="FF0000"/>
                </a:solidFill>
                <a:latin typeface="Jumble" panose="020B0604020202020204" pitchFamily="2" charset="0"/>
              </a:rPr>
              <a:t>Aimer, </a:t>
            </a:r>
            <a:r>
              <a:rPr lang="en-US" sz="3200" dirty="0" err="1">
                <a:solidFill>
                  <a:srgbClr val="FF0000"/>
                </a:solidFill>
                <a:latin typeface="Jumble" panose="020B0604020202020204" pitchFamily="2" charset="0"/>
              </a:rPr>
              <a:t>rire</a:t>
            </a:r>
            <a:r>
              <a:rPr lang="en-US" sz="3200" dirty="0">
                <a:solidFill>
                  <a:srgbClr val="FF0000"/>
                </a:solidFill>
                <a:latin typeface="Jumble" panose="020B0604020202020204" pitchFamily="2" charset="0"/>
              </a:rPr>
              <a:t> et </a:t>
            </a:r>
            <a:r>
              <a:rPr lang="en-US" sz="3200" dirty="0" err="1">
                <a:solidFill>
                  <a:srgbClr val="FF0000"/>
                </a:solidFill>
                <a:latin typeface="Jumble" panose="020B0604020202020204" pitchFamily="2" charset="0"/>
              </a:rPr>
              <a:t>grandir</a:t>
            </a:r>
            <a:r>
              <a:rPr lang="en-US" sz="3200" dirty="0">
                <a:solidFill>
                  <a:srgbClr val="FF0000"/>
                </a:solidFill>
                <a:latin typeface="Jumble" panose="020B0604020202020204" pitchFamily="2" charset="0"/>
              </a:rPr>
              <a:t> ensemble</a:t>
            </a:r>
          </a:p>
          <a:p>
            <a:r>
              <a:rPr lang="en-US" sz="3200" dirty="0">
                <a:solidFill>
                  <a:srgbClr val="FF0000"/>
                </a:solidFill>
                <a:latin typeface="Jumble" panose="020B0604020202020204" pitchFamily="2" charset="0"/>
              </a:rPr>
              <a:t>Amar, </a:t>
            </a:r>
            <a:r>
              <a:rPr lang="en-US" sz="3200" dirty="0" err="1">
                <a:solidFill>
                  <a:srgbClr val="FF0000"/>
                </a:solidFill>
                <a:latin typeface="Jumble" panose="020B0604020202020204" pitchFamily="2" charset="0"/>
              </a:rPr>
              <a:t>reir</a:t>
            </a:r>
            <a:r>
              <a:rPr lang="en-US" sz="3200" dirty="0">
                <a:solidFill>
                  <a:srgbClr val="FF0000"/>
                </a:solidFill>
                <a:latin typeface="Jumble" panose="020B0604020202020204" pitchFamily="2" charset="0"/>
              </a:rPr>
              <a:t> y </a:t>
            </a:r>
            <a:r>
              <a:rPr lang="en-US" sz="3200" dirty="0" err="1">
                <a:solidFill>
                  <a:srgbClr val="FF0000"/>
                </a:solidFill>
                <a:latin typeface="Jumble" panose="020B0604020202020204" pitchFamily="2" charset="0"/>
              </a:rPr>
              <a:t>crecer</a:t>
            </a:r>
            <a:r>
              <a:rPr lang="en-US" sz="3200" dirty="0">
                <a:solidFill>
                  <a:srgbClr val="FF0000"/>
                </a:solidFill>
                <a:latin typeface="Jumble" panose="020B0604020202020204" pitchFamily="2" charset="0"/>
              </a:rPr>
              <a:t> </a:t>
            </a:r>
            <a:r>
              <a:rPr lang="en-US" sz="3200" dirty="0" err="1">
                <a:solidFill>
                  <a:srgbClr val="FF0000"/>
                </a:solidFill>
                <a:latin typeface="Jumble" panose="020B0604020202020204" pitchFamily="2" charset="0"/>
              </a:rPr>
              <a:t>juntos</a:t>
            </a:r>
            <a:endParaRPr lang="en-US" sz="3200" dirty="0">
              <a:solidFill>
                <a:srgbClr val="FF0000"/>
              </a:solidFill>
              <a:latin typeface="Jumble" panose="020B0604020202020204" pitchFamily="2" charset="0"/>
            </a:endParaRPr>
          </a:p>
        </p:txBody>
      </p:sp>
      <p:pic>
        <p:nvPicPr>
          <p:cNvPr id="8" name="Picture 7" descr="A picture containing text, book&#10;&#10;Description automatically generated">
            <a:extLst>
              <a:ext uri="{FF2B5EF4-FFF2-40B4-BE49-F238E27FC236}">
                <a16:creationId xmlns:a16="http://schemas.microsoft.com/office/drawing/2014/main" xmlns="" id="{0E41EE31-C9D3-D11F-312A-2D21296D0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5291">
            <a:off x="7659722" y="670189"/>
            <a:ext cx="3938483" cy="5517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2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1D30C-90FA-BE7F-5A26-F6D6239DA101}"/>
              </a:ext>
            </a:extLst>
          </p:cNvPr>
          <p:cNvSpPr>
            <a:spLocks noGrp="1"/>
          </p:cNvSpPr>
          <p:nvPr>
            <p:ph type="title"/>
          </p:nvPr>
        </p:nvSpPr>
        <p:spPr>
          <a:xfrm>
            <a:off x="4519807" y="3413579"/>
            <a:ext cx="3933728" cy="674024"/>
          </a:xfrm>
        </p:spPr>
        <p:txBody>
          <a:bodyPr>
            <a:normAutofit/>
          </a:bodyPr>
          <a:lstStyle/>
          <a:p>
            <a:r>
              <a:rPr lang="en-US" sz="3200" dirty="0">
                <a:latin typeface="Broadway" panose="04040905080B02020502" pitchFamily="82" charset="0"/>
              </a:rPr>
              <a:t>Virginia Beach</a:t>
            </a:r>
          </a:p>
        </p:txBody>
      </p:sp>
      <p:pic>
        <p:nvPicPr>
          <p:cNvPr id="14" name="Picture Placeholder 13" descr="A group of ducks in a garden&#10;&#10;Description automatically generated with low confidence">
            <a:extLst>
              <a:ext uri="{FF2B5EF4-FFF2-40B4-BE49-F238E27FC236}">
                <a16:creationId xmlns:a16="http://schemas.microsoft.com/office/drawing/2014/main" xmlns="" id="{42176837-A9E2-C6B6-E031-FB91B7710D5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7636" b="27636"/>
          <a:stretch>
            <a:fillRect/>
          </a:stretch>
        </p:blipFill>
        <p:spPr>
          <a:xfrm>
            <a:off x="536836" y="185748"/>
            <a:ext cx="5559164" cy="2819400"/>
          </a:xfrm>
        </p:spPr>
      </p:pic>
      <p:sp>
        <p:nvSpPr>
          <p:cNvPr id="17" name="Text Placeholder 16">
            <a:extLst>
              <a:ext uri="{FF2B5EF4-FFF2-40B4-BE49-F238E27FC236}">
                <a16:creationId xmlns:a16="http://schemas.microsoft.com/office/drawing/2014/main" xmlns="" id="{D50A8078-96AC-424C-BE47-B7CC1B8D6430}"/>
              </a:ext>
            </a:extLst>
          </p:cNvPr>
          <p:cNvSpPr>
            <a:spLocks noGrp="1"/>
          </p:cNvSpPr>
          <p:nvPr>
            <p:ph type="body" sz="half" idx="2"/>
          </p:nvPr>
        </p:nvSpPr>
        <p:spPr>
          <a:xfrm>
            <a:off x="4613113" y="4496034"/>
            <a:ext cx="3747116" cy="1096138"/>
          </a:xfrm>
        </p:spPr>
        <p:txBody>
          <a:bodyPr>
            <a:normAutofit fontScale="92500"/>
          </a:bodyPr>
          <a:lstStyle/>
          <a:p>
            <a:endParaRPr lang="en-US" dirty="0"/>
          </a:p>
          <a:p>
            <a:r>
              <a:rPr lang="en-US" sz="2400" dirty="0">
                <a:solidFill>
                  <a:srgbClr val="FF0000"/>
                </a:solidFill>
                <a:latin typeface="Calisto MT" panose="02040603050505030304" pitchFamily="18" charset="0"/>
              </a:rPr>
              <a:t>For most of the week the weather was in the mid 80’s.  </a:t>
            </a:r>
          </a:p>
        </p:txBody>
      </p:sp>
      <p:pic>
        <p:nvPicPr>
          <p:cNvPr id="4" name="Picture 3" descr="A picture containing text, tree, outdoor, nature&#10;&#10;Description automatically generated">
            <a:extLst>
              <a:ext uri="{FF2B5EF4-FFF2-40B4-BE49-F238E27FC236}">
                <a16:creationId xmlns:a16="http://schemas.microsoft.com/office/drawing/2014/main" xmlns="" id="{B2D54B48-D643-4680-8767-9A606E199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8854" y="3815010"/>
            <a:ext cx="3377881" cy="264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A statue of a person holding a shovel&#10;&#10;Description automatically generated with low confidence">
            <a:extLst>
              <a:ext uri="{FF2B5EF4-FFF2-40B4-BE49-F238E27FC236}">
                <a16:creationId xmlns:a16="http://schemas.microsoft.com/office/drawing/2014/main" xmlns="" id="{3E1AD7C0-48F2-F479-C1B6-FEFD158F96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565418" y="819388"/>
            <a:ext cx="3500253" cy="2490990"/>
          </a:xfrm>
          <a:prstGeom prst="rect">
            <a:avLst/>
          </a:prstGeom>
        </p:spPr>
      </p:pic>
    </p:spTree>
    <p:extLst>
      <p:ext uri="{BB962C8B-B14F-4D97-AF65-F5344CB8AC3E}">
        <p14:creationId xmlns:p14="http://schemas.microsoft.com/office/powerpoint/2010/main" val="37717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2EF7F-2B06-4500-0078-E6A42071F80C}"/>
              </a:ext>
            </a:extLst>
          </p:cNvPr>
          <p:cNvSpPr>
            <a:spLocks noGrp="1"/>
          </p:cNvSpPr>
          <p:nvPr>
            <p:ph type="title"/>
          </p:nvPr>
        </p:nvSpPr>
        <p:spPr/>
        <p:txBody>
          <a:bodyPr>
            <a:normAutofit/>
          </a:bodyPr>
          <a:lstStyle/>
          <a:p>
            <a:r>
              <a:rPr lang="en-US" b="1" dirty="0">
                <a:solidFill>
                  <a:schemeClr val="accent1">
                    <a:lumMod val="50000"/>
                  </a:schemeClr>
                </a:solidFill>
              </a:rPr>
              <a:t>Our Agenda Was Full Everyday</a:t>
            </a:r>
            <a:br>
              <a:rPr lang="en-US" b="1" dirty="0">
                <a:solidFill>
                  <a:schemeClr val="accent1">
                    <a:lumMod val="50000"/>
                  </a:schemeClr>
                </a:solidFill>
              </a:rPr>
            </a:br>
            <a:r>
              <a:rPr lang="en-US" b="1" dirty="0">
                <a:solidFill>
                  <a:schemeClr val="accent1">
                    <a:lumMod val="50000"/>
                  </a:schemeClr>
                </a:solidFill>
              </a:rPr>
              <a:t> 8:00 am –  to 8:45ish pm </a:t>
            </a:r>
          </a:p>
        </p:txBody>
      </p:sp>
      <p:sp>
        <p:nvSpPr>
          <p:cNvPr id="3" name="Content Placeholder 2">
            <a:extLst>
              <a:ext uri="{FF2B5EF4-FFF2-40B4-BE49-F238E27FC236}">
                <a16:creationId xmlns:a16="http://schemas.microsoft.com/office/drawing/2014/main" xmlns="" id="{5DE50B7D-2C03-5ADB-2F71-82DFE5CB0C17}"/>
              </a:ext>
            </a:extLst>
          </p:cNvPr>
          <p:cNvSpPr>
            <a:spLocks noGrp="1"/>
          </p:cNvSpPr>
          <p:nvPr>
            <p:ph idx="1"/>
          </p:nvPr>
        </p:nvSpPr>
        <p:spPr>
          <a:xfrm>
            <a:off x="838200" y="1825625"/>
            <a:ext cx="10515600" cy="4667250"/>
          </a:xfrm>
        </p:spPr>
        <p:txBody>
          <a:bodyPr>
            <a:noAutofit/>
          </a:bodyPr>
          <a:lstStyle/>
          <a:p>
            <a:r>
              <a:rPr lang="en-US" sz="2600" b="1" dirty="0">
                <a:solidFill>
                  <a:schemeClr val="tx2">
                    <a:lumMod val="75000"/>
                  </a:schemeClr>
                </a:solidFill>
                <a:latin typeface="Calisto MT" panose="02040603050505030304" pitchFamily="18" charset="0"/>
              </a:rPr>
              <a:t>Area Highlights</a:t>
            </a:r>
          </a:p>
          <a:p>
            <a:r>
              <a:rPr lang="en-US" sz="2600" b="1" dirty="0">
                <a:solidFill>
                  <a:schemeClr val="tx2">
                    <a:lumMod val="75000"/>
                  </a:schemeClr>
                </a:solidFill>
                <a:latin typeface="Calisto MT" panose="02040603050505030304" pitchFamily="18" charset="0"/>
              </a:rPr>
              <a:t>Procedures and Etiquette</a:t>
            </a:r>
          </a:p>
          <a:p>
            <a:r>
              <a:rPr lang="en-US" sz="2600" b="1" dirty="0">
                <a:solidFill>
                  <a:schemeClr val="tx2">
                    <a:lumMod val="75000"/>
                  </a:schemeClr>
                </a:solidFill>
                <a:latin typeface="Calisto MT" panose="02040603050505030304" pitchFamily="18" charset="0"/>
              </a:rPr>
              <a:t>Panel 61 &amp; Panel 62 Charges</a:t>
            </a:r>
          </a:p>
          <a:p>
            <a:r>
              <a:rPr lang="en-US" sz="2600" b="1" dirty="0">
                <a:solidFill>
                  <a:schemeClr val="tx2">
                    <a:lumMod val="75000"/>
                  </a:schemeClr>
                </a:solidFill>
                <a:latin typeface="Calisto MT" panose="02040603050505030304" pitchFamily="18" charset="0"/>
              </a:rPr>
              <a:t>Outgoing talks</a:t>
            </a:r>
          </a:p>
          <a:p>
            <a:r>
              <a:rPr lang="en-US" sz="2600" b="1" dirty="0">
                <a:solidFill>
                  <a:schemeClr val="tx2">
                    <a:lumMod val="75000"/>
                  </a:schemeClr>
                </a:solidFill>
                <a:latin typeface="Calisto MT" panose="02040603050505030304" pitchFamily="18" charset="0"/>
              </a:rPr>
              <a:t>Chosen Agenda Items </a:t>
            </a:r>
          </a:p>
          <a:p>
            <a:r>
              <a:rPr lang="en-US" sz="2600" b="1" dirty="0">
                <a:solidFill>
                  <a:schemeClr val="tx2">
                    <a:lumMod val="75000"/>
                  </a:schemeClr>
                </a:solidFill>
                <a:latin typeface="Calisto MT" panose="02040603050505030304" pitchFamily="18" charset="0"/>
              </a:rPr>
              <a:t>Director’s Reports</a:t>
            </a:r>
          </a:p>
          <a:p>
            <a:r>
              <a:rPr lang="en-US" sz="2600" b="1" dirty="0">
                <a:solidFill>
                  <a:schemeClr val="tx2">
                    <a:lumMod val="75000"/>
                  </a:schemeClr>
                </a:solidFill>
                <a:latin typeface="Calisto MT" panose="02040603050505030304" pitchFamily="18" charset="0"/>
              </a:rPr>
              <a:t>Open Board Meetings</a:t>
            </a:r>
          </a:p>
          <a:p>
            <a:r>
              <a:rPr lang="en-US" sz="2600" b="1" dirty="0">
                <a:solidFill>
                  <a:schemeClr val="tx2">
                    <a:lumMod val="75000"/>
                  </a:schemeClr>
                </a:solidFill>
                <a:latin typeface="Calisto MT" panose="02040603050505030304" pitchFamily="18" charset="0"/>
              </a:rPr>
              <a:t>Spiritual Speakers</a:t>
            </a:r>
          </a:p>
          <a:p>
            <a:r>
              <a:rPr lang="en-US" sz="2600" b="1" dirty="0">
                <a:solidFill>
                  <a:schemeClr val="tx2">
                    <a:lumMod val="75000"/>
                  </a:schemeClr>
                </a:solidFill>
                <a:latin typeface="Calisto MT" panose="02040603050505030304" pitchFamily="18" charset="0"/>
              </a:rPr>
              <a:t>Entertainment!!  </a:t>
            </a:r>
          </a:p>
        </p:txBody>
      </p:sp>
    </p:spTree>
    <p:extLst>
      <p:ext uri="{BB962C8B-B14F-4D97-AF65-F5344CB8AC3E}">
        <p14:creationId xmlns:p14="http://schemas.microsoft.com/office/powerpoint/2010/main" val="32169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C2D494-F539-D03A-B76F-86E1E17DFE8E}"/>
              </a:ext>
            </a:extLst>
          </p:cNvPr>
          <p:cNvSpPr>
            <a:spLocks noGrp="1"/>
          </p:cNvSpPr>
          <p:nvPr>
            <p:ph type="title"/>
          </p:nvPr>
        </p:nvSpPr>
        <p:spPr/>
        <p:txBody>
          <a:bodyPr/>
          <a:lstStyle/>
          <a:p>
            <a:pPr algn="ctr"/>
            <a:r>
              <a:rPr lang="en-US" b="1" dirty="0">
                <a:solidFill>
                  <a:schemeClr val="tx2"/>
                </a:solidFill>
              </a:rPr>
              <a:t>What Services Does the Budget Provide For???</a:t>
            </a:r>
          </a:p>
        </p:txBody>
      </p:sp>
      <p:sp>
        <p:nvSpPr>
          <p:cNvPr id="4" name="Content Placeholder 3">
            <a:extLst>
              <a:ext uri="{FF2B5EF4-FFF2-40B4-BE49-F238E27FC236}">
                <a16:creationId xmlns:a16="http://schemas.microsoft.com/office/drawing/2014/main" xmlns="" id="{3BF04F62-6B95-16B5-A40D-134687236A8E}"/>
              </a:ext>
            </a:extLst>
          </p:cNvPr>
          <p:cNvSpPr>
            <a:spLocks noGrp="1"/>
          </p:cNvSpPr>
          <p:nvPr>
            <p:ph sz="half" idx="1"/>
          </p:nvPr>
        </p:nvSpPr>
        <p:spPr>
          <a:xfrm>
            <a:off x="544177" y="1883440"/>
            <a:ext cx="4800600" cy="4364961"/>
          </a:xfrm>
        </p:spPr>
        <p:txBody>
          <a:bodyPr>
            <a:normAutofit fontScale="92500" lnSpcReduction="10000"/>
          </a:bodyPr>
          <a:lstStyle/>
          <a:p>
            <a:r>
              <a:rPr lang="en-US" sz="2400" dirty="0">
                <a:solidFill>
                  <a:srgbClr val="7030A0"/>
                </a:solidFill>
                <a:latin typeface="Calibri" panose="020F0502020204030204" pitchFamily="34" charset="0"/>
              </a:rPr>
              <a:t>Registering Groups</a:t>
            </a:r>
          </a:p>
          <a:p>
            <a:r>
              <a:rPr lang="en-US" sz="2400" dirty="0">
                <a:solidFill>
                  <a:srgbClr val="7030A0"/>
                </a:solidFill>
                <a:latin typeface="Calibri" panose="020F0502020204030204" pitchFamily="34" charset="0"/>
              </a:rPr>
              <a:t>CAL</a:t>
            </a:r>
          </a:p>
          <a:p>
            <a:r>
              <a:rPr lang="en-US" sz="2400" dirty="0">
                <a:solidFill>
                  <a:srgbClr val="7030A0"/>
                </a:solidFill>
                <a:latin typeface="Calibri" panose="020F0502020204030204" pitchFamily="34" charset="0"/>
              </a:rPr>
              <a:t>Mobile App</a:t>
            </a:r>
          </a:p>
          <a:p>
            <a:r>
              <a:rPr lang="en-US" sz="2400" dirty="0">
                <a:solidFill>
                  <a:srgbClr val="7030A0"/>
                </a:solidFill>
                <a:latin typeface="Calibri" panose="020F0502020204030204" pitchFamily="34" charset="0"/>
              </a:rPr>
              <a:t>PSAs</a:t>
            </a:r>
          </a:p>
          <a:p>
            <a:r>
              <a:rPr lang="en-US" sz="2400" dirty="0">
                <a:solidFill>
                  <a:srgbClr val="7030A0"/>
                </a:solidFill>
                <a:latin typeface="Calibri" panose="020F0502020204030204" pitchFamily="34" charset="0"/>
              </a:rPr>
              <a:t>Questions / Concerns Regarding Meetings</a:t>
            </a:r>
          </a:p>
          <a:p>
            <a:r>
              <a:rPr lang="en-US" sz="2400" dirty="0">
                <a:solidFill>
                  <a:srgbClr val="7030A0"/>
                </a:solidFill>
                <a:latin typeface="Calibri" panose="020F0502020204030204" pitchFamily="34" charset="0"/>
              </a:rPr>
              <a:t>Questions  and Concerns in General</a:t>
            </a:r>
          </a:p>
          <a:p>
            <a:r>
              <a:rPr lang="en-US" sz="2400" dirty="0">
                <a:solidFill>
                  <a:srgbClr val="7030A0"/>
                </a:solidFill>
                <a:latin typeface="Calibri" panose="020F0502020204030204" pitchFamily="34" charset="0"/>
              </a:rPr>
              <a:t>Translating Literature</a:t>
            </a:r>
          </a:p>
          <a:p>
            <a:r>
              <a:rPr lang="en-US" sz="2400" dirty="0">
                <a:solidFill>
                  <a:srgbClr val="7030A0"/>
                </a:solidFill>
                <a:latin typeface="Calibri" panose="020F0502020204030204" pitchFamily="34" charset="0"/>
              </a:rPr>
              <a:t>Supporting International Structures</a:t>
            </a:r>
          </a:p>
          <a:p>
            <a:r>
              <a:rPr lang="en-US" sz="2400" dirty="0">
                <a:solidFill>
                  <a:srgbClr val="7030A0"/>
                </a:solidFill>
                <a:latin typeface="Calibri" panose="020F0502020204030204" pitchFamily="34" charset="0"/>
              </a:rPr>
              <a:t>Trilingual Online Store</a:t>
            </a:r>
          </a:p>
        </p:txBody>
      </p:sp>
      <p:sp>
        <p:nvSpPr>
          <p:cNvPr id="5" name="Content Placeholder 4">
            <a:extLst>
              <a:ext uri="{FF2B5EF4-FFF2-40B4-BE49-F238E27FC236}">
                <a16:creationId xmlns:a16="http://schemas.microsoft.com/office/drawing/2014/main" xmlns="" id="{485ABDE1-FC37-5504-A4BC-A92C98611991}"/>
              </a:ext>
            </a:extLst>
          </p:cNvPr>
          <p:cNvSpPr>
            <a:spLocks noGrp="1"/>
          </p:cNvSpPr>
          <p:nvPr>
            <p:ph sz="half" idx="2"/>
          </p:nvPr>
        </p:nvSpPr>
        <p:spPr>
          <a:xfrm>
            <a:off x="6324777" y="1883438"/>
            <a:ext cx="4182944" cy="4364963"/>
          </a:xfrm>
        </p:spPr>
        <p:txBody>
          <a:bodyPr>
            <a:normAutofit fontScale="92500" lnSpcReduction="10000"/>
          </a:bodyPr>
          <a:lstStyle/>
          <a:p>
            <a:r>
              <a:rPr lang="en-US" sz="2600" dirty="0">
                <a:solidFill>
                  <a:srgbClr val="7030A0"/>
                </a:solidFill>
                <a:latin typeface="Calibri" panose="020F0502020204030204" pitchFamily="34" charset="0"/>
              </a:rPr>
              <a:t>Forum, Le Lien, </a:t>
            </a:r>
            <a:r>
              <a:rPr lang="en-US" sz="2600" dirty="0" err="1">
                <a:solidFill>
                  <a:srgbClr val="7030A0"/>
                </a:solidFill>
                <a:latin typeface="Calibri" panose="020F0502020204030204" pitchFamily="34" charset="0"/>
              </a:rPr>
              <a:t>en</a:t>
            </a:r>
            <a:r>
              <a:rPr lang="en-US" sz="2600" dirty="0">
                <a:solidFill>
                  <a:srgbClr val="7030A0"/>
                </a:solidFill>
                <a:latin typeface="Calibri" panose="020F0502020204030204" pitchFamily="34" charset="0"/>
              </a:rPr>
              <a:t> </a:t>
            </a:r>
            <a:r>
              <a:rPr lang="en-US" sz="2600" dirty="0" err="1">
                <a:solidFill>
                  <a:srgbClr val="7030A0"/>
                </a:solidFill>
                <a:latin typeface="Calibri" panose="020F0502020204030204" pitchFamily="34" charset="0"/>
              </a:rPr>
              <a:t>Accion</a:t>
            </a:r>
            <a:endParaRPr lang="en-US" sz="2600" dirty="0">
              <a:solidFill>
                <a:srgbClr val="7030A0"/>
              </a:solidFill>
              <a:latin typeface="Calibri" panose="020F0502020204030204" pitchFamily="34" charset="0"/>
            </a:endParaRPr>
          </a:p>
          <a:p>
            <a:r>
              <a:rPr lang="en-US" sz="2600" dirty="0">
                <a:solidFill>
                  <a:srgbClr val="7030A0"/>
                </a:solidFill>
                <a:latin typeface="Calibri" panose="020F0502020204030204" pitchFamily="34" charset="0"/>
              </a:rPr>
              <a:t>WSC</a:t>
            </a:r>
          </a:p>
          <a:p>
            <a:r>
              <a:rPr lang="en-US" sz="2600" dirty="0">
                <a:solidFill>
                  <a:srgbClr val="7030A0"/>
                </a:solidFill>
                <a:latin typeface="Calibri" panose="020F0502020204030204" pitchFamily="34" charset="0"/>
              </a:rPr>
              <a:t>Interpretation</a:t>
            </a:r>
          </a:p>
          <a:p>
            <a:r>
              <a:rPr lang="en-US" sz="2600" dirty="0">
                <a:solidFill>
                  <a:srgbClr val="7030A0"/>
                </a:solidFill>
                <a:latin typeface="Calibri" panose="020F0502020204030204" pitchFamily="34" charset="0"/>
              </a:rPr>
              <a:t>Alateen Recertification</a:t>
            </a:r>
          </a:p>
          <a:p>
            <a:r>
              <a:rPr lang="en-US" sz="2600" dirty="0">
                <a:solidFill>
                  <a:srgbClr val="7030A0"/>
                </a:solidFill>
                <a:latin typeface="Calibri" panose="020F0502020204030204" pitchFamily="34" charset="0"/>
              </a:rPr>
              <a:t>Protecting Al-</a:t>
            </a:r>
            <a:r>
              <a:rPr lang="en-US" sz="2600" dirty="0" err="1">
                <a:solidFill>
                  <a:srgbClr val="7030A0"/>
                </a:solidFill>
                <a:latin typeface="Calibri" panose="020F0502020204030204" pitchFamily="34" charset="0"/>
              </a:rPr>
              <a:t>Anon’s</a:t>
            </a:r>
            <a:r>
              <a:rPr lang="en-US" sz="2600" dirty="0">
                <a:solidFill>
                  <a:srgbClr val="7030A0"/>
                </a:solidFill>
                <a:latin typeface="Calibri" panose="020F0502020204030204" pitchFamily="34" charset="0"/>
              </a:rPr>
              <a:t> Name / Brand</a:t>
            </a:r>
          </a:p>
          <a:p>
            <a:r>
              <a:rPr lang="en-US" sz="2600" dirty="0">
                <a:solidFill>
                  <a:srgbClr val="7030A0"/>
                </a:solidFill>
                <a:latin typeface="Calibri" panose="020F0502020204030204" pitchFamily="34" charset="0"/>
              </a:rPr>
              <a:t>Website</a:t>
            </a:r>
          </a:p>
          <a:p>
            <a:r>
              <a:rPr lang="en-US" sz="2600" dirty="0">
                <a:solidFill>
                  <a:srgbClr val="7030A0"/>
                </a:solidFill>
                <a:latin typeface="Calibri" panose="020F0502020204030204" pitchFamily="34" charset="0"/>
              </a:rPr>
              <a:t>Updated and Translated Guidelines</a:t>
            </a:r>
          </a:p>
          <a:p>
            <a:r>
              <a:rPr lang="en-US" sz="2600" dirty="0">
                <a:solidFill>
                  <a:srgbClr val="7030A0"/>
                </a:solidFill>
                <a:latin typeface="Calibri" panose="020F0502020204030204" pitchFamily="34" charset="0"/>
              </a:rPr>
              <a:t>Membership Survey</a:t>
            </a:r>
          </a:p>
          <a:p>
            <a:r>
              <a:rPr lang="en-US" sz="2600" dirty="0">
                <a:solidFill>
                  <a:srgbClr val="7030A0"/>
                </a:solidFill>
                <a:latin typeface="Calibri" panose="020F0502020204030204" pitchFamily="34" charset="0"/>
              </a:rPr>
              <a:t>Salaries, Building Expenses</a:t>
            </a:r>
          </a:p>
          <a:p>
            <a:endParaRPr lang="en-US" sz="2600" dirty="0">
              <a:latin typeface="Calibri" panose="020F0502020204030204" pitchFamily="34" charset="0"/>
            </a:endParaRPr>
          </a:p>
          <a:p>
            <a:endParaRPr lang="en-US" dirty="0"/>
          </a:p>
        </p:txBody>
      </p:sp>
    </p:spTree>
    <p:extLst>
      <p:ext uri="{BB962C8B-B14F-4D97-AF65-F5344CB8AC3E}">
        <p14:creationId xmlns:p14="http://schemas.microsoft.com/office/powerpoint/2010/main" val="11151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 calcmode="lin" valueType="num">
                                      <p:cBhvr>
                                        <p:cTn id="7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anim calcmode="lin" valueType="num">
                                      <p:cBhvr>
                                        <p:cTn id="8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5">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5">
                                            <p:txEl>
                                              <p:pRg st="2" end="2"/>
                                            </p:txEl>
                                          </p:spTgt>
                                        </p:tgtEl>
                                        <p:attrNameLst>
                                          <p:attrName>style.visibility</p:attrName>
                                        </p:attrNameLst>
                                      </p:cBhvr>
                                      <p:to>
                                        <p:strVal val="visible"/>
                                      </p:to>
                                    </p:set>
                                    <p:anim calcmode="lin" valueType="num">
                                      <p:cBhvr>
                                        <p:cTn id="9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9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98" dur="1000"/>
                                        <p:tgtEl>
                                          <p:spTgt spid="5">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5">
                                            <p:txEl>
                                              <p:pRg st="3" end="3"/>
                                            </p:txEl>
                                          </p:spTgt>
                                        </p:tgtEl>
                                        <p:attrNameLst>
                                          <p:attrName>style.visibility</p:attrName>
                                        </p:attrNameLst>
                                      </p:cBhvr>
                                      <p:to>
                                        <p:strVal val="visible"/>
                                      </p:to>
                                    </p:set>
                                    <p:anim calcmode="lin" valueType="num">
                                      <p:cBhvr>
                                        <p:cTn id="10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0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0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6" dur="1000"/>
                                        <p:tgtEl>
                                          <p:spTgt spid="5">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5">
                                            <p:txEl>
                                              <p:pRg st="4" end="4"/>
                                            </p:txEl>
                                          </p:spTgt>
                                        </p:tgtEl>
                                        <p:attrNameLst>
                                          <p:attrName>style.visibility</p:attrName>
                                        </p:attrNameLst>
                                      </p:cBhvr>
                                      <p:to>
                                        <p:strVal val="visible"/>
                                      </p:to>
                                    </p:set>
                                    <p:anim calcmode="lin" valueType="num">
                                      <p:cBhvr>
                                        <p:cTn id="11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1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1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14" dur="1000"/>
                                        <p:tgtEl>
                                          <p:spTgt spid="5">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
                                            <p:txEl>
                                              <p:pRg st="5" end="5"/>
                                            </p:txEl>
                                          </p:spTgt>
                                        </p:tgtEl>
                                        <p:attrNameLst>
                                          <p:attrName>style.visibility</p:attrName>
                                        </p:attrNameLst>
                                      </p:cBhvr>
                                      <p:to>
                                        <p:strVal val="visible"/>
                                      </p:to>
                                    </p:set>
                                    <p:anim calcmode="lin" valueType="num">
                                      <p:cBhvr>
                                        <p:cTn id="11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2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2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22" dur="1000"/>
                                        <p:tgtEl>
                                          <p:spTgt spid="5">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5">
                                            <p:txEl>
                                              <p:pRg st="6" end="6"/>
                                            </p:txEl>
                                          </p:spTgt>
                                        </p:tgtEl>
                                        <p:attrNameLst>
                                          <p:attrName>style.visibility</p:attrName>
                                        </p:attrNameLst>
                                      </p:cBhvr>
                                      <p:to>
                                        <p:strVal val="visible"/>
                                      </p:to>
                                    </p:set>
                                    <p:anim calcmode="lin" valueType="num">
                                      <p:cBhvr>
                                        <p:cTn id="12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2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130" dur="1000"/>
                                        <p:tgtEl>
                                          <p:spTgt spid="5">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5">
                                            <p:txEl>
                                              <p:pRg st="7" end="7"/>
                                            </p:txEl>
                                          </p:spTgt>
                                        </p:tgtEl>
                                        <p:attrNameLst>
                                          <p:attrName>style.visibility</p:attrName>
                                        </p:attrNameLst>
                                      </p:cBhvr>
                                      <p:to>
                                        <p:strVal val="visible"/>
                                      </p:to>
                                    </p:set>
                                    <p:anim calcmode="lin" valueType="num">
                                      <p:cBhvr>
                                        <p:cTn id="13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3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3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138" dur="1000"/>
                                        <p:tgtEl>
                                          <p:spTgt spid="5">
                                            <p:txEl>
                                              <p:pRg st="7" end="7"/>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5">
                                            <p:txEl>
                                              <p:pRg st="8" end="8"/>
                                            </p:txEl>
                                          </p:spTgt>
                                        </p:tgtEl>
                                        <p:attrNameLst>
                                          <p:attrName>style.visibility</p:attrName>
                                        </p:attrNameLst>
                                      </p:cBhvr>
                                      <p:to>
                                        <p:strVal val="visible"/>
                                      </p:to>
                                    </p:set>
                                    <p:anim calcmode="lin" valueType="num">
                                      <p:cBhvr>
                                        <p:cTn id="143"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4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145"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146"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7EFF5-9687-B784-219F-9E1BB1332E44}"/>
              </a:ext>
            </a:extLst>
          </p:cNvPr>
          <p:cNvSpPr>
            <a:spLocks noGrp="1"/>
          </p:cNvSpPr>
          <p:nvPr>
            <p:ph type="title"/>
          </p:nvPr>
        </p:nvSpPr>
        <p:spPr>
          <a:xfrm>
            <a:off x="3079103" y="186301"/>
            <a:ext cx="4646644" cy="640487"/>
          </a:xfrm>
        </p:spPr>
        <p:txBody>
          <a:bodyPr>
            <a:noAutofit/>
          </a:bodyPr>
          <a:lstStyle/>
          <a:p>
            <a:r>
              <a:rPr lang="en-US" sz="3200" dirty="0">
                <a:solidFill>
                  <a:schemeClr val="accent2">
                    <a:lumMod val="75000"/>
                  </a:schemeClr>
                </a:solidFill>
                <a:latin typeface="Calisto MT" panose="02040603050505030304" pitchFamily="18" charset="0"/>
              </a:rPr>
              <a:t>Financial Picture</a:t>
            </a:r>
          </a:p>
        </p:txBody>
      </p:sp>
      <p:pic>
        <p:nvPicPr>
          <p:cNvPr id="4" name="Picture 3" descr="A picture containing text, screenshot, number, font&#10;&#10;Description automatically generated">
            <a:extLst>
              <a:ext uri="{FF2B5EF4-FFF2-40B4-BE49-F238E27FC236}">
                <a16:creationId xmlns:a16="http://schemas.microsoft.com/office/drawing/2014/main" xmlns="" id="{484B22F1-F5B1-78F5-63ED-14C32B2FA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6" y="826788"/>
            <a:ext cx="12056534" cy="7021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con&#10;&#10;Description automatically generated">
            <a:extLst>
              <a:ext uri="{FF2B5EF4-FFF2-40B4-BE49-F238E27FC236}">
                <a16:creationId xmlns:a16="http://schemas.microsoft.com/office/drawing/2014/main" xmlns="" id="{1C3A23B3-0FB7-6327-1A33-BA3F67E20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23" y="6031212"/>
            <a:ext cx="605856" cy="821083"/>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55771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10695</TotalTime>
  <Words>6151</Words>
  <Application>Microsoft Office PowerPoint</Application>
  <PresentationFormat>Widescreen</PresentationFormat>
  <Paragraphs>355</Paragraphs>
  <Slides>43</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Aptos Display</vt:lpstr>
      <vt:lpstr>Arial</vt:lpstr>
      <vt:lpstr>Arial Black</vt:lpstr>
      <vt:lpstr>Bookman Old Style</vt:lpstr>
      <vt:lpstr>Broadway</vt:lpstr>
      <vt:lpstr>Calibri</vt:lpstr>
      <vt:lpstr>Calibri Light</vt:lpstr>
      <vt:lpstr>Calisto MT</vt:lpstr>
      <vt:lpstr>Jumble</vt:lpstr>
      <vt:lpstr>Times New Roman</vt:lpstr>
      <vt:lpstr>Wingdings</vt:lpstr>
      <vt:lpstr>Wingdings 3</vt:lpstr>
      <vt:lpstr>Office Theme</vt:lpstr>
      <vt:lpstr>PowerPoint Presentation</vt:lpstr>
      <vt:lpstr>DELEGATE REPORT Assembly October 20-22</vt:lpstr>
      <vt:lpstr>PowerPoint Presentation</vt:lpstr>
      <vt:lpstr>PowerPoint Presentation</vt:lpstr>
      <vt:lpstr>WORLD SERVICE CONFERENCE  2023 Theme</vt:lpstr>
      <vt:lpstr>Virginia Beach</vt:lpstr>
      <vt:lpstr>Our Agenda Was Full Everyday  8:00 am –  to 8:45ish pm </vt:lpstr>
      <vt:lpstr>What Services Does the Budget Provide For???</vt:lpstr>
      <vt:lpstr>Financial Picture</vt:lpstr>
      <vt:lpstr>Top 10 Selling Book/Booklets of 2022</vt:lpstr>
      <vt:lpstr>Expenses: What does WSO do to support AFGs?   </vt:lpstr>
      <vt:lpstr>PowerPoint Presentation</vt:lpstr>
      <vt:lpstr>PowerPoint Presentation</vt:lpstr>
      <vt:lpstr> Over All Totals</vt:lpstr>
      <vt:lpstr>Budget for 2023</vt:lpstr>
      <vt:lpstr>Year to Date (YTD) June   Revenue    2023                                YTD Actuals          YTD Budget  Literature Sales—net                $1,381,119           $1,078,613   Contributions                             $1,407,775           $1,183,436   Other income                             $3,153,649             $2,541,349   Total Expenses                      $2,828,928           $2,930,215   Net Increase/(Decrease)           $324,721           ($388,866)                                                                     </vt:lpstr>
      <vt:lpstr>Ontario South Contributions to WSO</vt:lpstr>
      <vt:lpstr>Group Budgets Revisited</vt:lpstr>
      <vt:lpstr>Diversity, Equity, Inclusivity Workshop</vt:lpstr>
      <vt:lpstr>ICC – International Coordination Committee</vt:lpstr>
      <vt:lpstr>Literature Motion</vt:lpstr>
      <vt:lpstr>Transforming Electronic Groups </vt:lpstr>
      <vt:lpstr>Geographic Electronic Meeting Search</vt:lpstr>
      <vt:lpstr>PowerPoint Presentation</vt:lpstr>
      <vt:lpstr>PowerPoint Presentation</vt:lpstr>
      <vt:lpstr>Annual Report </vt:lpstr>
      <vt:lpstr>WSO VISIT    OUR WORLD SERVICE OFFICE</vt:lpstr>
      <vt:lpstr>PowerPoint Presentation</vt:lpstr>
      <vt:lpstr>More Annual Report</vt:lpstr>
      <vt:lpstr>More Annual Report</vt:lpstr>
      <vt:lpstr>Alateen Electronic Group Feasibility</vt:lpstr>
      <vt:lpstr>Proposed Conceptual Solution  Electronic Alateen Groups</vt:lpstr>
      <vt:lpstr>PowerPoint Presentation</vt:lpstr>
      <vt:lpstr>More Electronic Alateen Group Feasibility </vt:lpstr>
      <vt:lpstr>Copyright and Trademark</vt:lpstr>
      <vt:lpstr>PowerPoint Presentation</vt:lpstr>
      <vt:lpstr>PowerPoint Presentation</vt:lpstr>
      <vt:lpstr>2023 AL-ANON INTERNATIONAL CONVENTION </vt:lpstr>
      <vt:lpstr>PowerPoint Presentation</vt:lpstr>
      <vt:lpstr>      Invite the Delegate  </vt:lpstr>
      <vt:lpstr>Road Trip – You and Your Board Connect</vt:lpstr>
      <vt:lpstr>PowerPoint Presentation</vt:lpstr>
      <vt:lpstr>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DELEGATE REPORT ASSEMBLY 5-6-2023</dc:title>
  <dc:creator>Gwen Dinel</dc:creator>
  <cp:lastModifiedBy>Caterina Lindman</cp:lastModifiedBy>
  <cp:revision>15</cp:revision>
  <dcterms:created xsi:type="dcterms:W3CDTF">2023-04-28T15:05:46Z</dcterms:created>
  <dcterms:modified xsi:type="dcterms:W3CDTF">2023-11-18T22:52:11Z</dcterms:modified>
</cp:coreProperties>
</file>