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notesMasterIdLst>
    <p:notesMasterId r:id="rId54"/>
  </p:notesMasterIdLst>
  <p:sldIdLst>
    <p:sldId id="331" r:id="rId2"/>
    <p:sldId id="312" r:id="rId3"/>
    <p:sldId id="309" r:id="rId4"/>
    <p:sldId id="327" r:id="rId5"/>
    <p:sldId id="328" r:id="rId6"/>
    <p:sldId id="256" r:id="rId7"/>
    <p:sldId id="326" r:id="rId8"/>
    <p:sldId id="284" r:id="rId9"/>
    <p:sldId id="257" r:id="rId10"/>
    <p:sldId id="261" r:id="rId11"/>
    <p:sldId id="293" r:id="rId12"/>
    <p:sldId id="262" r:id="rId13"/>
    <p:sldId id="263" r:id="rId14"/>
    <p:sldId id="294" r:id="rId15"/>
    <p:sldId id="264" r:id="rId16"/>
    <p:sldId id="286" r:id="rId17"/>
    <p:sldId id="266" r:id="rId18"/>
    <p:sldId id="332" r:id="rId19"/>
    <p:sldId id="313" r:id="rId20"/>
    <p:sldId id="329" r:id="rId21"/>
    <p:sldId id="298" r:id="rId22"/>
    <p:sldId id="303" r:id="rId23"/>
    <p:sldId id="288" r:id="rId24"/>
    <p:sldId id="292" r:id="rId25"/>
    <p:sldId id="304" r:id="rId26"/>
    <p:sldId id="269" r:id="rId27"/>
    <p:sldId id="317" r:id="rId28"/>
    <p:sldId id="258" r:id="rId29"/>
    <p:sldId id="270" r:id="rId30"/>
    <p:sldId id="315" r:id="rId31"/>
    <p:sldId id="324" r:id="rId32"/>
    <p:sldId id="322" r:id="rId33"/>
    <p:sldId id="323" r:id="rId34"/>
    <p:sldId id="325" r:id="rId35"/>
    <p:sldId id="295" r:id="rId36"/>
    <p:sldId id="271" r:id="rId37"/>
    <p:sldId id="272" r:id="rId38"/>
    <p:sldId id="273" r:id="rId39"/>
    <p:sldId id="274" r:id="rId40"/>
    <p:sldId id="275" r:id="rId41"/>
    <p:sldId id="276" r:id="rId42"/>
    <p:sldId id="299" r:id="rId43"/>
    <p:sldId id="307" r:id="rId44"/>
    <p:sldId id="314" r:id="rId45"/>
    <p:sldId id="316" r:id="rId46"/>
    <p:sldId id="318" r:id="rId47"/>
    <p:sldId id="321" r:id="rId48"/>
    <p:sldId id="319" r:id="rId49"/>
    <p:sldId id="333" r:id="rId50"/>
    <p:sldId id="301" r:id="rId51"/>
    <p:sldId id="300" r:id="rId52"/>
    <p:sldId id="308"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e Gaskell" initials="SG" lastIdx="3" clrIdx="0">
    <p:extLst>
      <p:ext uri="{19B8F6BF-5375-455C-9EA6-DF929625EA0E}">
        <p15:presenceInfo xmlns:p15="http://schemas.microsoft.com/office/powerpoint/2012/main" userId="388e5c571abc52d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54B44F-8C4C-4E88-BC1A-0C12484551B0}" v="9" dt="2020-10-27T19:33:51.157"/>
    <p1510:client id="{70F22254-BAF9-42DC-AC47-74A64F91F59D}" v="9" dt="2020-10-27T19:31:54.9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86667" autoAdjust="0"/>
  </p:normalViewPr>
  <p:slideViewPr>
    <p:cSldViewPr snapToGrid="0">
      <p:cViewPr varScale="1">
        <p:scale>
          <a:sx n="110" d="100"/>
          <a:sy n="110" d="100"/>
        </p:scale>
        <p:origin x="121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61"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1454B44F-8C4C-4E88-BC1A-0C12484551B0}"/>
    <pc:docChg chg="modSld">
      <pc:chgData name="" userId="" providerId="" clId="Web-{1454B44F-8C4C-4E88-BC1A-0C12484551B0}" dt="2020-10-27T19:33:51.157" v="8" actId="20577"/>
      <pc:docMkLst>
        <pc:docMk/>
      </pc:docMkLst>
      <pc:sldChg chg="modSp">
        <pc:chgData name="" userId="" providerId="" clId="Web-{1454B44F-8C4C-4E88-BC1A-0C12484551B0}" dt="2020-10-27T19:33:51.157" v="8" actId="20577"/>
        <pc:sldMkLst>
          <pc:docMk/>
          <pc:sldMk cId="2616812078" sldId="307"/>
        </pc:sldMkLst>
        <pc:spChg chg="mod">
          <ac:chgData name="" userId="" providerId="" clId="Web-{1454B44F-8C4C-4E88-BC1A-0C12484551B0}" dt="2020-10-27T19:33:05.078" v="4" actId="14100"/>
          <ac:spMkLst>
            <pc:docMk/>
            <pc:sldMk cId="2616812078" sldId="307"/>
            <ac:spMk id="2" creationId="{00000000-0000-0000-0000-000000000000}"/>
          </ac:spMkLst>
        </pc:spChg>
        <pc:spChg chg="mod">
          <ac:chgData name="" userId="" providerId="" clId="Web-{1454B44F-8C4C-4E88-BC1A-0C12484551B0}" dt="2020-10-27T19:33:51.157" v="8" actId="20577"/>
          <ac:spMkLst>
            <pc:docMk/>
            <pc:sldMk cId="2616812078" sldId="307"/>
            <ac:spMk id="3" creationId="{00000000-0000-0000-0000-000000000000}"/>
          </ac:spMkLst>
        </pc:spChg>
      </pc:sldChg>
    </pc:docChg>
  </pc:docChgLst>
  <pc:docChgLst>
    <pc:chgData clId="Web-{70F22254-BAF9-42DC-AC47-74A64F91F59D}"/>
    <pc:docChg chg="modSld">
      <pc:chgData name="" userId="" providerId="" clId="Web-{70F22254-BAF9-42DC-AC47-74A64F91F59D}" dt="2020-10-27T19:31:54.914" v="8" actId="14100"/>
      <pc:docMkLst>
        <pc:docMk/>
      </pc:docMkLst>
      <pc:sldChg chg="modSp">
        <pc:chgData name="" userId="" providerId="" clId="Web-{70F22254-BAF9-42DC-AC47-74A64F91F59D}" dt="2020-10-27T19:31:54.914" v="8" actId="14100"/>
        <pc:sldMkLst>
          <pc:docMk/>
          <pc:sldMk cId="1995019121" sldId="327"/>
        </pc:sldMkLst>
        <pc:spChg chg="mod">
          <ac:chgData name="" userId="" providerId="" clId="Web-{70F22254-BAF9-42DC-AC47-74A64F91F59D}" dt="2020-10-27T19:31:54.914" v="8" actId="14100"/>
          <ac:spMkLst>
            <pc:docMk/>
            <pc:sldMk cId="1995019121" sldId="327"/>
            <ac:spMk id="3" creationId="{00000000-0000-0000-0000-000000000000}"/>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E11E23-64A6-491D-AB6C-2259A31E3A2B}" type="datetimeFigureOut">
              <a:rPr lang="en-CA" smtClean="0"/>
              <a:t>2020-10-27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BA683D-65B9-40E6-93DA-04718FE15E29}" type="slidenum">
              <a:rPr lang="en-CA" smtClean="0"/>
              <a:t>‹#›</a:t>
            </a:fld>
            <a:endParaRPr lang="en-CA"/>
          </a:p>
        </p:txBody>
      </p:sp>
    </p:spTree>
    <p:extLst>
      <p:ext uri="{BB962C8B-B14F-4D97-AF65-F5344CB8AC3E}">
        <p14:creationId xmlns:p14="http://schemas.microsoft.com/office/powerpoint/2010/main" val="2415725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CBA683D-65B9-40E6-93DA-04718FE15E29}" type="slidenum">
              <a:rPr lang="en-CA" smtClean="0"/>
              <a:t>46</a:t>
            </a:fld>
            <a:endParaRPr lang="en-CA"/>
          </a:p>
        </p:txBody>
      </p:sp>
    </p:spTree>
    <p:extLst>
      <p:ext uri="{BB962C8B-B14F-4D97-AF65-F5344CB8AC3E}">
        <p14:creationId xmlns:p14="http://schemas.microsoft.com/office/powerpoint/2010/main" val="2190336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Encourage service. Talk about Delegate’s role</a:t>
            </a:r>
          </a:p>
        </p:txBody>
      </p:sp>
      <p:sp>
        <p:nvSpPr>
          <p:cNvPr id="4" name="Slide Number Placeholder 3"/>
          <p:cNvSpPr>
            <a:spLocks noGrp="1"/>
          </p:cNvSpPr>
          <p:nvPr>
            <p:ph type="sldNum" sz="quarter" idx="10"/>
          </p:nvPr>
        </p:nvSpPr>
        <p:spPr/>
        <p:txBody>
          <a:bodyPr/>
          <a:lstStyle/>
          <a:p>
            <a:fld id="{BCBA683D-65B9-40E6-93DA-04718FE15E29}" type="slidenum">
              <a:rPr lang="en-CA" smtClean="0"/>
              <a:t>51</a:t>
            </a:fld>
            <a:endParaRPr lang="en-CA"/>
          </a:p>
        </p:txBody>
      </p:sp>
    </p:spTree>
    <p:extLst>
      <p:ext uri="{BB962C8B-B14F-4D97-AF65-F5344CB8AC3E}">
        <p14:creationId xmlns:p14="http://schemas.microsoft.com/office/powerpoint/2010/main" val="2066850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smtClean="0"/>
              <a:pPr/>
              <a:t>10/27/20</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smtClean="0"/>
              <a:pPr/>
              <a:t>‹#›</a:t>
            </a:fld>
            <a:endParaRPr lang="en-US" dirty="0"/>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972360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10/27/20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11744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10/27/20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434212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10/27/20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948645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smtClean="0"/>
              <a:pPr/>
              <a:t>10/27/20</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126402246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10/27/20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370691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10/27/20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61074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10/27/20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619947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10/27/20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309096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smtClean="0"/>
              <a:pPr/>
              <a:t>10/27/20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545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smtClean="0"/>
              <a:pPr/>
              <a:t>10/27/20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66771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smtClean="0"/>
              <a:pPr/>
              <a:t>10/27/20</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smtClean="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6239697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al-anon.org/for-members/members-resources/mobile-app/mobile-app-guide/"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al-anon.org/for-members/members-resources/member-blog/"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al-anon.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g"/><Relationship Id="rId4" Type="http://schemas.openxmlformats.org/officeDocument/2006/relationships/image" Target="../media/image27.jp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828516"/>
          </a:xfrm>
        </p:spPr>
        <p:txBody>
          <a:bodyPr/>
          <a:lstStyle/>
          <a:p>
            <a:r>
              <a:rPr lang="en-CA" dirty="0">
                <a:solidFill>
                  <a:schemeClr val="bg1"/>
                </a:solidFill>
              </a:rPr>
              <a:t>Virtual </a:t>
            </a:r>
            <a:br>
              <a:rPr lang="en-CA" dirty="0">
                <a:solidFill>
                  <a:schemeClr val="bg1"/>
                </a:solidFill>
              </a:rPr>
            </a:br>
            <a:r>
              <a:rPr lang="en-CA" dirty="0">
                <a:solidFill>
                  <a:schemeClr val="bg1"/>
                </a:solidFill>
              </a:rPr>
              <a:t>Assembly</a:t>
            </a:r>
            <a:br>
              <a:rPr lang="en-CA" dirty="0">
                <a:solidFill>
                  <a:schemeClr val="bg1"/>
                </a:solidFill>
              </a:rPr>
            </a:br>
            <a:r>
              <a:rPr lang="en-CA" dirty="0">
                <a:solidFill>
                  <a:schemeClr val="bg1"/>
                </a:solidFill>
              </a:rPr>
              <a:t>2020</a:t>
            </a:r>
          </a:p>
        </p:txBody>
      </p:sp>
      <p:sp>
        <p:nvSpPr>
          <p:cNvPr id="3" name="Subtitle 2"/>
          <p:cNvSpPr>
            <a:spLocks noGrp="1"/>
          </p:cNvSpPr>
          <p:nvPr>
            <p:ph type="subTitle" idx="1"/>
          </p:nvPr>
        </p:nvSpPr>
        <p:spPr>
          <a:xfrm>
            <a:off x="2679906" y="4826833"/>
            <a:ext cx="6831673" cy="215683"/>
          </a:xfrm>
        </p:spPr>
        <p:txBody>
          <a:bodyPr>
            <a:normAutofit fontScale="32500" lnSpcReduction="20000"/>
          </a:bodyPr>
          <a:lstStyle/>
          <a:p>
            <a:endParaRPr lang="en-CA" dirty="0"/>
          </a:p>
        </p:txBody>
      </p:sp>
    </p:spTree>
    <p:extLst>
      <p:ext uri="{BB962C8B-B14F-4D97-AF65-F5344CB8AC3E}">
        <p14:creationId xmlns:p14="http://schemas.microsoft.com/office/powerpoint/2010/main" val="2526846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1674"/>
            <a:ext cx="9601200" cy="637308"/>
          </a:xfrm>
        </p:spPr>
        <p:txBody>
          <a:bodyPr>
            <a:normAutofit fontScale="90000"/>
          </a:bodyPr>
          <a:lstStyle/>
          <a:p>
            <a:pPr algn="ctr"/>
            <a:r>
              <a:rPr lang="en-CA" dirty="0">
                <a:solidFill>
                  <a:srgbClr val="0070C0"/>
                </a:solidFill>
              </a:rPr>
              <a:t>Electronic Meetings – Work Group</a:t>
            </a:r>
          </a:p>
        </p:txBody>
      </p:sp>
      <p:sp>
        <p:nvSpPr>
          <p:cNvPr id="3" name="Content Placeholder 2"/>
          <p:cNvSpPr>
            <a:spLocks noGrp="1"/>
          </p:cNvSpPr>
          <p:nvPr>
            <p:ph idx="1"/>
          </p:nvPr>
        </p:nvSpPr>
        <p:spPr>
          <a:xfrm>
            <a:off x="1648918" y="1184223"/>
            <a:ext cx="10148340" cy="5673778"/>
          </a:xfrm>
        </p:spPr>
        <p:txBody>
          <a:bodyPr>
            <a:normAutofit lnSpcReduction="10000"/>
          </a:bodyPr>
          <a:lstStyle/>
          <a:p>
            <a:pPr lvl="0"/>
            <a:r>
              <a:rPr lang="en-CA" sz="2800" dirty="0"/>
              <a:t>Service positions in Electronic Meetings – tech person, chairperson, secretary, treasurer, greeter (for newcomers)</a:t>
            </a:r>
          </a:p>
          <a:p>
            <a:pPr lvl="0"/>
            <a:r>
              <a:rPr lang="en-US" sz="2800" dirty="0"/>
              <a:t>Electronic Al-Anon meetings are held online and over the phone.</a:t>
            </a:r>
          </a:p>
          <a:p>
            <a:pPr lvl="0"/>
            <a:r>
              <a:rPr lang="en-CA" sz="2800" dirty="0"/>
              <a:t>Safety an important issue</a:t>
            </a:r>
          </a:p>
          <a:p>
            <a:pPr lvl="0"/>
            <a:r>
              <a:rPr lang="en-CA" sz="2800" dirty="0"/>
              <a:t>Sponsorship can be dealt with on the chat option</a:t>
            </a:r>
          </a:p>
          <a:p>
            <a:pPr lvl="0"/>
            <a:r>
              <a:rPr lang="en-CA" sz="2800" dirty="0"/>
              <a:t>Using the trademarked Al-Anon name and logo, without WSO approval, reduces our ability, as an organization, to protect our name from those who seek to profit from it</a:t>
            </a:r>
          </a:p>
          <a:p>
            <a:pPr lvl="0"/>
            <a:r>
              <a:rPr lang="en-CA" sz="2800" dirty="0"/>
              <a:t>Electronic meetings (Zoom meetings not included) that sign the annual Conference approved Literature reprint license, are allowed to post the Legacies (more extensive postings of CAL is not legally supported – as stated by attorney, but will be continually explored)</a:t>
            </a:r>
          </a:p>
          <a:p>
            <a:endParaRPr lang="en-CA" dirty="0"/>
          </a:p>
        </p:txBody>
      </p:sp>
      <p:pic>
        <p:nvPicPr>
          <p:cNvPr id="6" name="Picture 5"/>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931887" y="1071116"/>
            <a:ext cx="894413" cy="554637"/>
          </a:xfrm>
          <a:prstGeom prst="rect">
            <a:avLst/>
          </a:prstGeom>
        </p:spPr>
      </p:pic>
      <p:pic>
        <p:nvPicPr>
          <p:cNvPr id="8" name="Picture 7"/>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924393" y="3026536"/>
            <a:ext cx="894413" cy="554637"/>
          </a:xfrm>
          <a:prstGeom prst="rect">
            <a:avLst/>
          </a:prstGeom>
        </p:spPr>
      </p:pic>
      <p:pic>
        <p:nvPicPr>
          <p:cNvPr id="10" name="Picture 9"/>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931887" y="3557892"/>
            <a:ext cx="894413" cy="554637"/>
          </a:xfrm>
          <a:prstGeom prst="rect">
            <a:avLst/>
          </a:prstGeom>
        </p:spPr>
      </p:pic>
    </p:spTree>
    <p:extLst>
      <p:ext uri="{BB962C8B-B14F-4D97-AF65-F5344CB8AC3E}">
        <p14:creationId xmlns:p14="http://schemas.microsoft.com/office/powerpoint/2010/main" val="12365847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1"/>
            <a:ext cx="9601200" cy="273570"/>
          </a:xfrm>
        </p:spPr>
        <p:txBody>
          <a:bodyPr>
            <a:normAutofit fontScale="90000"/>
          </a:bodyPr>
          <a:lstStyle/>
          <a:p>
            <a:endParaRPr lang="en-CA" dirty="0"/>
          </a:p>
        </p:txBody>
      </p:sp>
      <p:sp>
        <p:nvSpPr>
          <p:cNvPr id="3" name="Content Placeholder 2"/>
          <p:cNvSpPr>
            <a:spLocks noGrp="1"/>
          </p:cNvSpPr>
          <p:nvPr>
            <p:ph idx="1"/>
          </p:nvPr>
        </p:nvSpPr>
        <p:spPr>
          <a:xfrm>
            <a:off x="1371600" y="685801"/>
            <a:ext cx="10515600" cy="6172199"/>
          </a:xfrm>
        </p:spPr>
        <p:txBody>
          <a:bodyPr>
            <a:normAutofit/>
          </a:bodyPr>
          <a:lstStyle/>
          <a:p>
            <a:pPr lvl="0"/>
            <a:r>
              <a:rPr lang="en-CA" sz="3000" dirty="0"/>
              <a:t>Use al-alnon.org to search for Electronic Meetings. </a:t>
            </a:r>
            <a:r>
              <a:rPr lang="en-CA" sz="3000" dirty="0">
                <a:solidFill>
                  <a:srgbClr val="FF0000"/>
                </a:solidFill>
              </a:rPr>
              <a:t>DO NOT use Google</a:t>
            </a:r>
          </a:p>
          <a:p>
            <a:pPr lvl="0"/>
            <a:r>
              <a:rPr lang="en-CA" sz="3000" dirty="0"/>
              <a:t>WSO is web conferencing with Current Mailing Address (CMA) members, of Electronic Meetings, to discuss pressing issues.</a:t>
            </a:r>
          </a:p>
          <a:p>
            <a:pPr lvl="0"/>
            <a:r>
              <a:rPr lang="en-CA" sz="3000" dirty="0"/>
              <a:t>Contributions – online to WSO</a:t>
            </a:r>
          </a:p>
          <a:p>
            <a:pPr lvl="0"/>
            <a:r>
              <a:rPr lang="en-CA" sz="3000" dirty="0"/>
              <a:t>Online Newcomer welcome  al-anon.org/welcome can now be used by any </a:t>
            </a:r>
            <a:r>
              <a:rPr lang="en-US" sz="3200" dirty="0"/>
              <a:t>electronic meeting – whether it be temporary (Zoom) or permanent </a:t>
            </a:r>
            <a:r>
              <a:rPr lang="en-CA" sz="3000" dirty="0"/>
              <a:t>(the area secretary sent out a list of websites for newcomer attending our virtual meetings on April 22) </a:t>
            </a:r>
          </a:p>
          <a:p>
            <a:pPr lvl="0"/>
            <a:r>
              <a:rPr lang="en-CA" sz="3000" dirty="0"/>
              <a:t>At the end of 2019 there a total of 252 registered electronic meetings (106 online and 146 phone)</a:t>
            </a:r>
          </a:p>
          <a:p>
            <a:endParaRPr lang="en-CA" dirty="0"/>
          </a:p>
        </p:txBody>
      </p:sp>
      <p:pic>
        <p:nvPicPr>
          <p:cNvPr id="4" name="Picture 3"/>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612098" y="685801"/>
            <a:ext cx="894413" cy="554637"/>
          </a:xfrm>
          <a:prstGeom prst="rect">
            <a:avLst/>
          </a:prstGeom>
        </p:spPr>
      </p:pic>
      <p:pic>
        <p:nvPicPr>
          <p:cNvPr id="5" name="Picture 4"/>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544643" y="3290334"/>
            <a:ext cx="894413" cy="554637"/>
          </a:xfrm>
          <a:prstGeom prst="rect">
            <a:avLst/>
          </a:prstGeom>
        </p:spPr>
      </p:pic>
      <p:pic>
        <p:nvPicPr>
          <p:cNvPr id="6" name="Picture 5"/>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612098" y="5675650"/>
            <a:ext cx="894413" cy="554637"/>
          </a:xfrm>
          <a:prstGeom prst="rect">
            <a:avLst/>
          </a:prstGeom>
        </p:spPr>
      </p:pic>
    </p:spTree>
    <p:extLst>
      <p:ext uri="{BB962C8B-B14F-4D97-AF65-F5344CB8AC3E}">
        <p14:creationId xmlns:p14="http://schemas.microsoft.com/office/powerpoint/2010/main" val="21558052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CA" dirty="0"/>
              <a:t>How can we attract members to </a:t>
            </a:r>
            <a:br>
              <a:rPr lang="en-CA" dirty="0"/>
            </a:br>
            <a:r>
              <a:rPr lang="en-CA" dirty="0"/>
              <a:t>Al-Anon Electronic meetings?</a:t>
            </a:r>
          </a:p>
        </p:txBody>
      </p:sp>
      <p:sp>
        <p:nvSpPr>
          <p:cNvPr id="3" name="Content Placeholder 2"/>
          <p:cNvSpPr>
            <a:spLocks noGrp="1"/>
          </p:cNvSpPr>
          <p:nvPr>
            <p:ph idx="1"/>
          </p:nvPr>
        </p:nvSpPr>
        <p:spPr>
          <a:xfrm>
            <a:off x="1371600" y="2563317"/>
            <a:ext cx="9601200" cy="3777521"/>
          </a:xfrm>
        </p:spPr>
        <p:txBody>
          <a:bodyPr>
            <a:normAutofit/>
          </a:bodyPr>
          <a:lstStyle/>
          <a:p>
            <a:r>
              <a:rPr lang="en-CA" sz="4000" dirty="0"/>
              <a:t>Are Electronic meetings being recommended at our face-to-face and Zoom meetings and to </a:t>
            </a:r>
            <a:r>
              <a:rPr lang="en-CA" sz="4000" dirty="0" err="1"/>
              <a:t>sponsees</a:t>
            </a:r>
            <a:r>
              <a:rPr lang="en-CA" sz="4000" dirty="0"/>
              <a:t>?</a:t>
            </a:r>
          </a:p>
          <a:p>
            <a:r>
              <a:rPr lang="en-CA" sz="4000" dirty="0"/>
              <a:t>Do members know how to access electronic meetings? Educate!</a:t>
            </a:r>
          </a:p>
        </p:txBody>
      </p:sp>
      <p:pic>
        <p:nvPicPr>
          <p:cNvPr id="6" name="Picture 5"/>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809949" y="2753520"/>
            <a:ext cx="705787" cy="534648"/>
          </a:xfrm>
          <a:prstGeom prst="rect">
            <a:avLst/>
          </a:prstGeom>
        </p:spPr>
      </p:pic>
      <p:pic>
        <p:nvPicPr>
          <p:cNvPr id="7" name="Picture 6"/>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862703" y="4544680"/>
            <a:ext cx="705787" cy="539646"/>
          </a:xfrm>
          <a:prstGeom prst="rect">
            <a:avLst/>
          </a:prstGeom>
        </p:spPr>
      </p:pic>
    </p:spTree>
    <p:extLst>
      <p:ext uri="{BB962C8B-B14F-4D97-AF65-F5344CB8AC3E}">
        <p14:creationId xmlns:p14="http://schemas.microsoft.com/office/powerpoint/2010/main" val="39336929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21972"/>
            <a:ext cx="9601200" cy="1849728"/>
          </a:xfrm>
        </p:spPr>
        <p:txBody>
          <a:bodyPr>
            <a:normAutofit fontScale="90000"/>
          </a:bodyPr>
          <a:lstStyle/>
          <a:p>
            <a:pPr algn="ctr"/>
            <a:r>
              <a:rPr lang="en-CA" dirty="0">
                <a:solidFill>
                  <a:srgbClr val="0070C0"/>
                </a:solidFill>
              </a:rPr>
              <a:t>Identifying Ways to Look at Service in Relation to Roles, Terms, &amp; Possible Road Blocks </a:t>
            </a:r>
            <a:r>
              <a:rPr lang="en-CA" dirty="0"/>
              <a:t>(Thought Force)</a:t>
            </a:r>
            <a:br>
              <a:rPr lang="en-CA" dirty="0"/>
            </a:br>
            <a:endParaRPr lang="en-CA" dirty="0"/>
          </a:p>
        </p:txBody>
      </p:sp>
      <p:sp>
        <p:nvSpPr>
          <p:cNvPr id="3" name="Content Placeholder 2"/>
          <p:cNvSpPr>
            <a:spLocks noGrp="1"/>
          </p:cNvSpPr>
          <p:nvPr>
            <p:ph idx="1"/>
          </p:nvPr>
        </p:nvSpPr>
        <p:spPr>
          <a:xfrm>
            <a:off x="1371600" y="2171700"/>
            <a:ext cx="9601200" cy="4686300"/>
          </a:xfrm>
        </p:spPr>
        <p:txBody>
          <a:bodyPr>
            <a:noAutofit/>
          </a:bodyPr>
          <a:lstStyle/>
          <a:p>
            <a:pPr lvl="0"/>
            <a:r>
              <a:rPr lang="en-CA" sz="2800" dirty="0"/>
              <a:t>If you see service potential in a member, you may choose to make a point of encouraging them to think about the possibility of their role in Al-Anon service.  </a:t>
            </a:r>
          </a:p>
          <a:p>
            <a:pPr lvl="0"/>
            <a:r>
              <a:rPr lang="en-CA" sz="2800" dirty="0"/>
              <a:t>Making service positions as attractive as possible and focusing on the positive aspects of the position, could help encourage prospective members.</a:t>
            </a:r>
          </a:p>
          <a:p>
            <a:pPr lvl="0"/>
            <a:r>
              <a:rPr lang="en-CA" sz="2800" dirty="0"/>
              <a:t>A Service workbook created by WSO</a:t>
            </a:r>
          </a:p>
          <a:p>
            <a:pPr lvl="0"/>
            <a:r>
              <a:rPr lang="en-CA" sz="2800" dirty="0"/>
              <a:t>Service sponsorship (list</a:t>
            </a:r>
            <a:r>
              <a:rPr lang="en-CA" sz="3200" dirty="0"/>
              <a:t>)</a:t>
            </a:r>
          </a:p>
        </p:txBody>
      </p:sp>
      <p:pic>
        <p:nvPicPr>
          <p:cNvPr id="6" name="Picture 5"/>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833203" y="2229388"/>
            <a:ext cx="635833" cy="479685"/>
          </a:xfrm>
          <a:prstGeom prst="rect">
            <a:avLst/>
          </a:prstGeom>
        </p:spPr>
      </p:pic>
      <p:pic>
        <p:nvPicPr>
          <p:cNvPr id="8" name="Picture 7"/>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784485" y="4888386"/>
            <a:ext cx="635833" cy="479685"/>
          </a:xfrm>
          <a:prstGeom prst="rect">
            <a:avLst/>
          </a:prstGeom>
        </p:spPr>
      </p:pic>
    </p:spTree>
    <p:extLst>
      <p:ext uri="{BB962C8B-B14F-4D97-AF65-F5344CB8AC3E}">
        <p14:creationId xmlns:p14="http://schemas.microsoft.com/office/powerpoint/2010/main" val="2348280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4931"/>
            <a:ext cx="9601200" cy="126765"/>
          </a:xfrm>
        </p:spPr>
        <p:txBody>
          <a:bodyPr>
            <a:normAutofit fontScale="90000"/>
          </a:bodyPr>
          <a:lstStyle/>
          <a:p>
            <a:endParaRPr lang="en-CA" dirty="0"/>
          </a:p>
        </p:txBody>
      </p:sp>
      <p:sp>
        <p:nvSpPr>
          <p:cNvPr id="3" name="Content Placeholder 2"/>
          <p:cNvSpPr>
            <a:spLocks noGrp="1"/>
          </p:cNvSpPr>
          <p:nvPr>
            <p:ph idx="1"/>
          </p:nvPr>
        </p:nvSpPr>
        <p:spPr>
          <a:xfrm>
            <a:off x="1371600" y="374754"/>
            <a:ext cx="9601200" cy="6275429"/>
          </a:xfrm>
        </p:spPr>
        <p:txBody>
          <a:bodyPr>
            <a:noAutofit/>
          </a:bodyPr>
          <a:lstStyle/>
          <a:p>
            <a:pPr lvl="0"/>
            <a:r>
              <a:rPr lang="en-CA" sz="3200" dirty="0"/>
              <a:t>Make service commitment lengths and workload variable (Coordinator teams)</a:t>
            </a:r>
          </a:p>
          <a:p>
            <a:pPr lvl="0"/>
            <a:r>
              <a:rPr lang="en-CA" sz="3200" dirty="0"/>
              <a:t>Group meeting on “Service”</a:t>
            </a:r>
          </a:p>
          <a:p>
            <a:pPr lvl="0"/>
            <a:r>
              <a:rPr lang="en-CA" sz="3200" dirty="0"/>
              <a:t>Leave a gap if nobody comes forward</a:t>
            </a:r>
          </a:p>
          <a:p>
            <a:pPr lvl="0"/>
            <a:r>
              <a:rPr lang="en-CA" sz="3200" dirty="0"/>
              <a:t>List gifts of being in service</a:t>
            </a:r>
          </a:p>
          <a:p>
            <a:pPr lvl="0"/>
            <a:r>
              <a:rPr lang="en-CA" sz="3200" dirty="0"/>
              <a:t>Have the job descriptions available for members to view</a:t>
            </a:r>
          </a:p>
          <a:p>
            <a:pPr lvl="0"/>
            <a:r>
              <a:rPr lang="en-CA" sz="3200" dirty="0"/>
              <a:t>Evaluate procedures with the aim of simplifying and streamlining, while staying true to our spiritual principles.</a:t>
            </a:r>
          </a:p>
          <a:p>
            <a:pPr lvl="0"/>
            <a:r>
              <a:rPr lang="en-CA" sz="3200" dirty="0"/>
              <a:t>Sponsors encourage </a:t>
            </a:r>
            <a:r>
              <a:rPr lang="en-CA" sz="3200" dirty="0" err="1"/>
              <a:t>sponsees</a:t>
            </a:r>
            <a:r>
              <a:rPr lang="en-CA" sz="3200" dirty="0"/>
              <a:t> to get involved with service</a:t>
            </a:r>
          </a:p>
          <a:p>
            <a:endParaRPr lang="en-CA" sz="2800" dirty="0"/>
          </a:p>
        </p:txBody>
      </p:sp>
      <p:pic>
        <p:nvPicPr>
          <p:cNvPr id="6" name="Picture 5"/>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833203" y="1505860"/>
            <a:ext cx="635833" cy="479685"/>
          </a:xfrm>
          <a:prstGeom prst="rect">
            <a:avLst/>
          </a:prstGeom>
        </p:spPr>
      </p:pic>
      <p:pic>
        <p:nvPicPr>
          <p:cNvPr id="7" name="Picture 6"/>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784485" y="2128603"/>
            <a:ext cx="635833" cy="479685"/>
          </a:xfrm>
          <a:prstGeom prst="rect">
            <a:avLst/>
          </a:prstGeom>
        </p:spPr>
      </p:pic>
      <p:pic>
        <p:nvPicPr>
          <p:cNvPr id="8" name="Picture 7"/>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807594" y="3395968"/>
            <a:ext cx="635833" cy="479685"/>
          </a:xfrm>
          <a:prstGeom prst="rect">
            <a:avLst/>
          </a:prstGeom>
        </p:spPr>
      </p:pic>
      <p:pic>
        <p:nvPicPr>
          <p:cNvPr id="9" name="Picture 8"/>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900659" y="5869392"/>
            <a:ext cx="635833" cy="479685"/>
          </a:xfrm>
          <a:prstGeom prst="rect">
            <a:avLst/>
          </a:prstGeom>
        </p:spPr>
      </p:pic>
    </p:spTree>
    <p:extLst>
      <p:ext uri="{BB962C8B-B14F-4D97-AF65-F5344CB8AC3E}">
        <p14:creationId xmlns:p14="http://schemas.microsoft.com/office/powerpoint/2010/main" val="344342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94873"/>
            <a:ext cx="9601200" cy="149902"/>
          </a:xfrm>
        </p:spPr>
        <p:txBody>
          <a:bodyPr>
            <a:normAutofit fontScale="90000"/>
          </a:bodyPr>
          <a:lstStyle/>
          <a:p>
            <a:pPr algn="ctr"/>
            <a:endParaRPr lang="en-CA" dirty="0"/>
          </a:p>
        </p:txBody>
      </p:sp>
      <p:sp>
        <p:nvSpPr>
          <p:cNvPr id="3" name="Content Placeholder 2"/>
          <p:cNvSpPr>
            <a:spLocks noGrp="1"/>
          </p:cNvSpPr>
          <p:nvPr>
            <p:ph idx="1"/>
          </p:nvPr>
        </p:nvSpPr>
        <p:spPr>
          <a:xfrm>
            <a:off x="1371600" y="539646"/>
            <a:ext cx="9601200" cy="6054337"/>
          </a:xfrm>
        </p:spPr>
        <p:txBody>
          <a:bodyPr>
            <a:normAutofit fontScale="92500" lnSpcReduction="10000"/>
          </a:bodyPr>
          <a:lstStyle/>
          <a:p>
            <a:pPr lvl="0"/>
            <a:r>
              <a:rPr lang="en-CA" sz="3600" dirty="0"/>
              <a:t>Service is often seen as an obligation and not an opportunity.</a:t>
            </a:r>
          </a:p>
          <a:p>
            <a:pPr lvl="0"/>
            <a:r>
              <a:rPr lang="en-CA" sz="3600" dirty="0"/>
              <a:t>Fear of the unknown.</a:t>
            </a:r>
          </a:p>
          <a:p>
            <a:pPr lvl="0"/>
            <a:r>
              <a:rPr lang="en-CA" sz="3600" dirty="0"/>
              <a:t>Service inventory</a:t>
            </a:r>
          </a:p>
          <a:p>
            <a:pPr lvl="0"/>
            <a:r>
              <a:rPr lang="en-CA" sz="3600" dirty="0"/>
              <a:t>Service video</a:t>
            </a:r>
          </a:p>
          <a:p>
            <a:pPr lvl="0"/>
            <a:r>
              <a:rPr lang="en-CA" sz="3600" dirty="0"/>
              <a:t>Co or alternate positions</a:t>
            </a:r>
          </a:p>
          <a:p>
            <a:pPr lvl="0"/>
            <a:r>
              <a:rPr lang="en-CA" sz="3600" dirty="0"/>
              <a:t>“What would Al-Anon look like if people did not take service positions?”</a:t>
            </a:r>
          </a:p>
          <a:p>
            <a:r>
              <a:rPr lang="en-CA" sz="3600" dirty="0"/>
              <a:t>Service is an intrinsic part of my recovery journey. Traditions and Concepts are about service thus recovery</a:t>
            </a:r>
          </a:p>
        </p:txBody>
      </p:sp>
      <p:pic>
        <p:nvPicPr>
          <p:cNvPr id="7" name="Picture 6"/>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790319" y="539646"/>
            <a:ext cx="635833" cy="479685"/>
          </a:xfrm>
          <a:prstGeom prst="rect">
            <a:avLst/>
          </a:prstGeom>
        </p:spPr>
      </p:pic>
      <p:pic>
        <p:nvPicPr>
          <p:cNvPr id="8" name="Picture 7"/>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790318" y="3844614"/>
            <a:ext cx="635833" cy="479685"/>
          </a:xfrm>
          <a:prstGeom prst="rect">
            <a:avLst/>
          </a:prstGeom>
        </p:spPr>
      </p:pic>
    </p:spTree>
    <p:extLst>
      <p:ext uri="{BB962C8B-B14F-4D97-AF65-F5344CB8AC3E}">
        <p14:creationId xmlns:p14="http://schemas.microsoft.com/office/powerpoint/2010/main" val="19145919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66255"/>
            <a:ext cx="9601200" cy="1149927"/>
          </a:xfrm>
        </p:spPr>
        <p:txBody>
          <a:bodyPr>
            <a:noAutofit/>
          </a:bodyPr>
          <a:lstStyle/>
          <a:p>
            <a:pPr algn="ctr"/>
            <a:r>
              <a:rPr lang="en-CA" sz="4800" dirty="0"/>
              <a:t>Ready for lift-off of the 2020 Virtual WSC</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2347324" y="2004218"/>
            <a:ext cx="7987144" cy="4492769"/>
          </a:xfrm>
        </p:spPr>
      </p:pic>
    </p:spTree>
    <p:extLst>
      <p:ext uri="{BB962C8B-B14F-4D97-AF65-F5344CB8AC3E}">
        <p14:creationId xmlns:p14="http://schemas.microsoft.com/office/powerpoint/2010/main" val="11966183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3037" y="193965"/>
            <a:ext cx="10831132" cy="1274228"/>
          </a:xfrm>
        </p:spPr>
        <p:txBody>
          <a:bodyPr>
            <a:normAutofit/>
          </a:bodyPr>
          <a:lstStyle/>
          <a:p>
            <a:pPr algn="ctr"/>
            <a:r>
              <a:rPr lang="en-CA" sz="4000" dirty="0"/>
              <a:t>Tuesday,  April 21, 2020 (2:00 pm – 6:00pm EDT via WebEx and </a:t>
            </a:r>
            <a:r>
              <a:rPr lang="en-CA" sz="4000" dirty="0" err="1"/>
              <a:t>VoxVote</a:t>
            </a:r>
            <a:r>
              <a:rPr lang="en-CA" sz="4000" dirty="0"/>
              <a:t>)</a:t>
            </a:r>
          </a:p>
        </p:txBody>
      </p:sp>
      <p:sp>
        <p:nvSpPr>
          <p:cNvPr id="3" name="Content Placeholder 2"/>
          <p:cNvSpPr>
            <a:spLocks noGrp="1"/>
          </p:cNvSpPr>
          <p:nvPr>
            <p:ph idx="1"/>
          </p:nvPr>
        </p:nvSpPr>
        <p:spPr>
          <a:xfrm>
            <a:off x="1204175" y="1468194"/>
            <a:ext cx="10328856" cy="5814810"/>
          </a:xfrm>
        </p:spPr>
        <p:txBody>
          <a:bodyPr>
            <a:normAutofit/>
          </a:bodyPr>
          <a:lstStyle/>
          <a:p>
            <a:r>
              <a:rPr lang="en-CA" sz="3200" dirty="0"/>
              <a:t>            </a:t>
            </a:r>
            <a:r>
              <a:rPr lang="en-CA" sz="3600" dirty="0"/>
              <a:t>Gavel was struck just after 2:00 pm EDT to open the 60</a:t>
            </a:r>
            <a:r>
              <a:rPr lang="en-CA" sz="3600" baseline="30000" dirty="0"/>
              <a:t>th</a:t>
            </a:r>
            <a:r>
              <a:rPr lang="en-CA" sz="3600" dirty="0"/>
              <a:t> WSC</a:t>
            </a:r>
          </a:p>
          <a:p>
            <a:r>
              <a:rPr lang="en-CA" sz="3600" dirty="0"/>
              <a:t>The first WSC was in 1961</a:t>
            </a:r>
          </a:p>
          <a:p>
            <a:r>
              <a:rPr lang="en-CA" sz="3600" dirty="0"/>
              <a:t>12 items were discussed on Tuesday and Wednesday</a:t>
            </a:r>
          </a:p>
          <a:p>
            <a:pPr lvl="0"/>
            <a:r>
              <a:rPr lang="en-US" sz="3600" dirty="0"/>
              <a:t>2019 Auditor’s Report</a:t>
            </a:r>
          </a:p>
          <a:p>
            <a:r>
              <a:rPr lang="en-US" sz="3600" dirty="0"/>
              <a:t>2019 World Service Office Annual Report</a:t>
            </a:r>
          </a:p>
        </p:txBody>
      </p:sp>
      <p:pic>
        <p:nvPicPr>
          <p:cNvPr id="4" name="Picture 3"/>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705721" y="951032"/>
            <a:ext cx="1214203" cy="1034321"/>
          </a:xfrm>
          <a:prstGeom prst="rect">
            <a:avLst/>
          </a:prstGeom>
        </p:spPr>
      </p:pic>
      <p:pic>
        <p:nvPicPr>
          <p:cNvPr id="5" name="Picture 4"/>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65857" y="1468193"/>
            <a:ext cx="883795" cy="644577"/>
          </a:xfrm>
          <a:prstGeom prst="rect">
            <a:avLst/>
          </a:prstGeom>
        </p:spPr>
      </p:pic>
      <p:pic>
        <p:nvPicPr>
          <p:cNvPr id="6" name="Picture 5"/>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65855" y="3375284"/>
            <a:ext cx="883795" cy="644577"/>
          </a:xfrm>
          <a:prstGeom prst="rect">
            <a:avLst/>
          </a:prstGeom>
        </p:spPr>
      </p:pic>
      <p:pic>
        <p:nvPicPr>
          <p:cNvPr id="7" name="Picture 6"/>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59522" y="4573289"/>
            <a:ext cx="883795" cy="644577"/>
          </a:xfrm>
          <a:prstGeom prst="rect">
            <a:avLst/>
          </a:prstGeom>
        </p:spPr>
      </p:pic>
      <p:pic>
        <p:nvPicPr>
          <p:cNvPr id="9" name="Picture 8"/>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65855" y="5217867"/>
            <a:ext cx="883795" cy="644577"/>
          </a:xfrm>
          <a:prstGeom prst="rect">
            <a:avLst/>
          </a:prstGeom>
        </p:spPr>
      </p:pic>
    </p:spTree>
    <p:extLst>
      <p:ext uri="{BB962C8B-B14F-4D97-AF65-F5344CB8AC3E}">
        <p14:creationId xmlns:p14="http://schemas.microsoft.com/office/powerpoint/2010/main" val="30591973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738266"/>
          </a:xfrm>
        </p:spPr>
        <p:txBody>
          <a:bodyPr/>
          <a:lstStyle/>
          <a:p>
            <a:endParaRPr lang="en-CA" dirty="0"/>
          </a:p>
        </p:txBody>
      </p:sp>
      <p:sp>
        <p:nvSpPr>
          <p:cNvPr id="3" name="Content Placeholder 2"/>
          <p:cNvSpPr>
            <a:spLocks noGrp="1"/>
          </p:cNvSpPr>
          <p:nvPr>
            <p:ph idx="1"/>
          </p:nvPr>
        </p:nvSpPr>
        <p:spPr>
          <a:xfrm>
            <a:off x="1161738" y="1738859"/>
            <a:ext cx="9601200" cy="4098561"/>
          </a:xfrm>
        </p:spPr>
        <p:txBody>
          <a:bodyPr>
            <a:normAutofit/>
          </a:bodyPr>
          <a:lstStyle/>
          <a:p>
            <a:r>
              <a:rPr lang="en-CA" sz="4000" dirty="0"/>
              <a:t>Treasure’s Report –2020 Budget  -  The July Chairperson of the Board (COB) letter shared the impact of COVID 19 on the 2020 budget</a:t>
            </a:r>
          </a:p>
          <a:p>
            <a:r>
              <a:rPr lang="en-CA" sz="4000" dirty="0"/>
              <a:t>There were 92 voting members</a:t>
            </a:r>
          </a:p>
        </p:txBody>
      </p:sp>
      <p:pic>
        <p:nvPicPr>
          <p:cNvPr id="5" name="Picture 4"/>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487805" y="1863372"/>
            <a:ext cx="883795" cy="644577"/>
          </a:xfrm>
          <a:prstGeom prst="rect">
            <a:avLst/>
          </a:prstGeom>
        </p:spPr>
      </p:pic>
      <p:pic>
        <p:nvPicPr>
          <p:cNvPr id="6" name="Picture 5"/>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487805" y="4234316"/>
            <a:ext cx="883795" cy="644577"/>
          </a:xfrm>
          <a:prstGeom prst="rect">
            <a:avLst/>
          </a:prstGeom>
        </p:spPr>
      </p:pic>
    </p:spTree>
    <p:extLst>
      <p:ext uri="{BB962C8B-B14F-4D97-AF65-F5344CB8AC3E}">
        <p14:creationId xmlns:p14="http://schemas.microsoft.com/office/powerpoint/2010/main" val="41168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CA" sz="6000" dirty="0"/>
              <a:t>Auditor’s Report</a:t>
            </a:r>
          </a:p>
        </p:txBody>
      </p:sp>
      <p:sp>
        <p:nvSpPr>
          <p:cNvPr id="3" name="Content Placeholder 2"/>
          <p:cNvSpPr>
            <a:spLocks noGrp="1"/>
          </p:cNvSpPr>
          <p:nvPr>
            <p:ph idx="1"/>
          </p:nvPr>
        </p:nvSpPr>
        <p:spPr/>
        <p:txBody>
          <a:bodyPr>
            <a:normAutofit lnSpcReduction="10000"/>
          </a:bodyPr>
          <a:lstStyle/>
          <a:p>
            <a:r>
              <a:rPr lang="en-CA" sz="4000" dirty="0"/>
              <a:t>According to Dixon Hughes Goodman LLP, Al-Anon Family Group Headquarters, Inc. is in accordance with accounting principles generally accepted in the United States of America.</a:t>
            </a:r>
          </a:p>
          <a:p>
            <a:r>
              <a:rPr lang="en-CA" sz="4000" dirty="0"/>
              <a:t>Yeah us!</a:t>
            </a:r>
          </a:p>
        </p:txBody>
      </p:sp>
    </p:spTree>
    <p:extLst>
      <p:ext uri="{BB962C8B-B14F-4D97-AF65-F5344CB8AC3E}">
        <p14:creationId xmlns:p14="http://schemas.microsoft.com/office/powerpoint/2010/main" val="2361117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1600" y="0"/>
            <a:ext cx="9601200" cy="314793"/>
          </a:xfrm>
        </p:spPr>
        <p:txBody>
          <a:bodyPr>
            <a:normAutofit fontScale="90000"/>
          </a:bodyPr>
          <a:lstStyle/>
          <a:p>
            <a:endParaRPr lang="en-CA" dirty="0"/>
          </a:p>
        </p:txBody>
      </p:sp>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4206186" y="1526300"/>
            <a:ext cx="4338207" cy="4847915"/>
          </a:xfrm>
        </p:spPr>
      </p:pic>
      <p:pic>
        <p:nvPicPr>
          <p:cNvPr id="10" name="Content Placeholder 5"/>
          <p:cNvPicPr>
            <a:picLocks noGrp="1" noChangeAspect="1"/>
          </p:cNvPicPr>
          <p:nvPr/>
        </p:nvPicPr>
        <p:blipFill>
          <a:blip r:embed="rId3">
            <a:extLst>
              <a:ext uri="{28A0092B-C50C-407E-A947-70E740481C1C}">
                <a14:useLocalDpi xmlns:a14="http://schemas.microsoft.com/office/drawing/2010/main"/>
              </a:ext>
            </a:extLst>
          </a:blip>
          <a:stretch>
            <a:fillRect/>
          </a:stretch>
        </p:blipFill>
        <p:spPr>
          <a:xfrm>
            <a:off x="1520252" y="665461"/>
            <a:ext cx="4384623" cy="3284797"/>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190876" y="2983044"/>
            <a:ext cx="3741294" cy="2705726"/>
          </a:xfrm>
          <a:prstGeom prst="rect">
            <a:avLst/>
          </a:prstGeom>
        </p:spPr>
      </p:pic>
    </p:spTree>
    <p:extLst>
      <p:ext uri="{BB962C8B-B14F-4D97-AF65-F5344CB8AC3E}">
        <p14:creationId xmlns:p14="http://schemas.microsoft.com/office/powerpoint/2010/main" val="421579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258580"/>
          </a:xfrm>
        </p:spPr>
        <p:txBody>
          <a:bodyPr>
            <a:normAutofit fontScale="90000"/>
          </a:bodyPr>
          <a:lstStyle/>
          <a:p>
            <a:endParaRPr lang="en-CA" dirty="0"/>
          </a:p>
        </p:txBody>
      </p:sp>
      <p:sp>
        <p:nvSpPr>
          <p:cNvPr id="3" name="Content Placeholder 2"/>
          <p:cNvSpPr>
            <a:spLocks noGrp="1"/>
          </p:cNvSpPr>
          <p:nvPr>
            <p:ph idx="1"/>
          </p:nvPr>
        </p:nvSpPr>
        <p:spPr>
          <a:xfrm>
            <a:off x="1371600" y="1693889"/>
            <a:ext cx="9601200" cy="4173511"/>
          </a:xfrm>
        </p:spPr>
        <p:txBody>
          <a:bodyPr>
            <a:normAutofit/>
          </a:bodyPr>
          <a:lstStyle/>
          <a:p>
            <a:pPr algn="ctr">
              <a:buFont typeface="Wingdings" panose="05000000000000000000" pitchFamily="2" charset="2"/>
              <a:buChar char="q"/>
            </a:pPr>
            <a:r>
              <a:rPr lang="en-CA" sz="6000" dirty="0"/>
              <a:t>The cost to WSO, per group, per year for service is </a:t>
            </a:r>
          </a:p>
          <a:p>
            <a:pPr marL="0" indent="0" algn="ctr">
              <a:buNone/>
            </a:pPr>
            <a:r>
              <a:rPr lang="en-CA" sz="6000" dirty="0"/>
              <a:t>$405.22 (CND). </a:t>
            </a:r>
          </a:p>
          <a:p>
            <a:endParaRPr lang="en-CA" dirty="0"/>
          </a:p>
        </p:txBody>
      </p:sp>
    </p:spTree>
    <p:extLst>
      <p:ext uri="{BB962C8B-B14F-4D97-AF65-F5344CB8AC3E}">
        <p14:creationId xmlns:p14="http://schemas.microsoft.com/office/powerpoint/2010/main" val="42396303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1521" y="1"/>
            <a:ext cx="9601200" cy="224852"/>
          </a:xfrm>
        </p:spPr>
        <p:txBody>
          <a:bodyPr>
            <a:normAutofit fontScale="90000"/>
          </a:bodyPr>
          <a:lstStyle/>
          <a:p>
            <a:pPr algn="ctr"/>
            <a:endParaRPr lang="en-CA" sz="5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4159334" y="225425"/>
            <a:ext cx="4678195" cy="6370638"/>
          </a:xfrm>
        </p:spPr>
      </p:pic>
    </p:spTree>
    <p:extLst>
      <p:ext uri="{BB962C8B-B14F-4D97-AF65-F5344CB8AC3E}">
        <p14:creationId xmlns:p14="http://schemas.microsoft.com/office/powerpoint/2010/main" val="2625555893"/>
      </p:ext>
    </p:extLst>
  </p:cSld>
  <p:clrMapOvr>
    <a:masterClrMapping/>
  </p:clrMapOvr>
  <p:transition spd="slow">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663315"/>
          </a:xfrm>
        </p:spPr>
        <p:txBody>
          <a:bodyPr>
            <a:normAutofit fontScale="90000"/>
          </a:bodyPr>
          <a:lstStyle/>
          <a:p>
            <a:endParaRPr lang="en-CA" dirty="0"/>
          </a:p>
        </p:txBody>
      </p:sp>
      <p:sp>
        <p:nvSpPr>
          <p:cNvPr id="3" name="Content Placeholder 2"/>
          <p:cNvSpPr>
            <a:spLocks noGrp="1"/>
          </p:cNvSpPr>
          <p:nvPr>
            <p:ph idx="1"/>
          </p:nvPr>
        </p:nvSpPr>
        <p:spPr>
          <a:xfrm>
            <a:off x="1371600" y="1843790"/>
            <a:ext cx="9601200" cy="4023610"/>
          </a:xfrm>
        </p:spPr>
        <p:txBody>
          <a:bodyPr>
            <a:normAutofit/>
          </a:bodyPr>
          <a:lstStyle/>
          <a:p>
            <a:r>
              <a:rPr lang="en-CA" sz="5400" dirty="0">
                <a:solidFill>
                  <a:srgbClr val="0070C0"/>
                </a:solidFill>
              </a:rPr>
              <a:t>Service is the rent I pay for my recovery but my donations are the gift I give the fellowship to assure Al‑Anon Family Groups’ survival.</a:t>
            </a:r>
          </a:p>
          <a:p>
            <a:endParaRPr lang="en-CA" dirty="0"/>
          </a:p>
        </p:txBody>
      </p:sp>
    </p:spTree>
    <p:extLst>
      <p:ext uri="{BB962C8B-B14F-4D97-AF65-F5344CB8AC3E}">
        <p14:creationId xmlns:p14="http://schemas.microsoft.com/office/powerpoint/2010/main" val="99774045"/>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41668"/>
            <a:ext cx="9601200" cy="980550"/>
          </a:xfrm>
        </p:spPr>
        <p:txBody>
          <a:bodyPr>
            <a:normAutofit fontScale="90000"/>
          </a:bodyPr>
          <a:lstStyle/>
          <a:p>
            <a:pPr algn="ctr"/>
            <a:r>
              <a:rPr lang="en-US" dirty="0"/>
              <a:t>2019 World Service Office Annual</a:t>
            </a:r>
            <a:r>
              <a:rPr lang="en-US" b="1" i="1" dirty="0"/>
              <a:t> </a:t>
            </a:r>
            <a:r>
              <a:rPr lang="en-US" dirty="0"/>
              <a:t>Report </a:t>
            </a:r>
            <a:r>
              <a:rPr lang="en-CA" dirty="0"/>
              <a:t>Highlights</a:t>
            </a:r>
            <a:br>
              <a:rPr lang="en-CA" dirty="0"/>
            </a:br>
            <a:endParaRPr lang="en-CA" dirty="0"/>
          </a:p>
        </p:txBody>
      </p:sp>
      <p:sp>
        <p:nvSpPr>
          <p:cNvPr id="3" name="Content Placeholder 2"/>
          <p:cNvSpPr>
            <a:spLocks noGrp="1"/>
          </p:cNvSpPr>
          <p:nvPr>
            <p:ph idx="1"/>
          </p:nvPr>
        </p:nvSpPr>
        <p:spPr>
          <a:xfrm>
            <a:off x="1049311" y="1454726"/>
            <a:ext cx="10882859" cy="5403273"/>
          </a:xfrm>
        </p:spPr>
        <p:txBody>
          <a:bodyPr>
            <a:normAutofit/>
          </a:bodyPr>
          <a:lstStyle/>
          <a:p>
            <a:pPr marL="514350" indent="-514350">
              <a:buFont typeface="+mj-lt"/>
              <a:buAutoNum type="arabicPeriod"/>
            </a:pPr>
            <a:r>
              <a:rPr lang="en-CA" sz="2800" dirty="0"/>
              <a:t>As a result of requests from Al-Anon members, for a piece of CAL containing “spiritual principles”, the Literature Committee has developed a blog to allow members to share on the spiritual principles. (check it out on al-anon.org)</a:t>
            </a:r>
          </a:p>
          <a:p>
            <a:pPr marL="514350" indent="-514350">
              <a:buFont typeface="+mj-lt"/>
              <a:buAutoNum type="arabicPeriod"/>
            </a:pPr>
            <a:r>
              <a:rPr lang="en-CA" sz="2800" dirty="0"/>
              <a:t>For members’ convenience, the “Request for Reprint” form used for seeking permission to reprint limited excerpts from Al‑Anon’s copyrighted material is now also available as an online form at: </a:t>
            </a:r>
            <a:r>
              <a:rPr lang="en-CA" sz="2800" u="sng" dirty="0">
                <a:solidFill>
                  <a:srgbClr val="0070C0"/>
                </a:solidFill>
              </a:rPr>
              <a:t>al‑anon.org/reprint‑permission  </a:t>
            </a:r>
          </a:p>
          <a:p>
            <a:pPr marL="514350" indent="-514350">
              <a:buFont typeface="+mj-lt"/>
              <a:buAutoNum type="arabicPeriod"/>
            </a:pPr>
            <a:r>
              <a:rPr lang="en-CA" sz="2800" i="1" dirty="0">
                <a:solidFill>
                  <a:schemeClr val="tx1"/>
                </a:solidFill>
              </a:rPr>
              <a:t>Alateen Talks-  </a:t>
            </a:r>
            <a:r>
              <a:rPr lang="en-CA" sz="2800" dirty="0"/>
              <a:t>It is notable that in 2019 subscriptions increased by 25% from 1,773 to 2,218. </a:t>
            </a:r>
            <a:r>
              <a:rPr lang="en-CA" sz="2800" i="1" dirty="0"/>
              <a:t>Alateen Talks</a:t>
            </a:r>
            <a:r>
              <a:rPr lang="en-CA" sz="2800" dirty="0"/>
              <a:t> celebrated a major milestone in 2019: 55 years of the newsletter publication! </a:t>
            </a:r>
          </a:p>
          <a:p>
            <a:endParaRPr lang="en-CA" dirty="0">
              <a:solidFill>
                <a:schemeClr val="tx1"/>
              </a:solidFill>
            </a:endParaRPr>
          </a:p>
          <a:p>
            <a:endParaRPr lang="en-CA" dirty="0"/>
          </a:p>
          <a:p>
            <a:endParaRPr lang="en-CA" dirty="0"/>
          </a:p>
        </p:txBody>
      </p:sp>
      <p:pic>
        <p:nvPicPr>
          <p:cNvPr id="4" name="Picture 3"/>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636094" y="1594500"/>
            <a:ext cx="413217" cy="355313"/>
          </a:xfrm>
          <a:prstGeom prst="rect">
            <a:avLst/>
          </a:prstGeom>
        </p:spPr>
      </p:pic>
      <p:pic>
        <p:nvPicPr>
          <p:cNvPr id="5" name="Picture 4"/>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636093" y="3288389"/>
            <a:ext cx="413217" cy="355313"/>
          </a:xfrm>
          <a:prstGeom prst="rect">
            <a:avLst/>
          </a:prstGeom>
        </p:spPr>
      </p:pic>
    </p:spTree>
    <p:extLst>
      <p:ext uri="{BB962C8B-B14F-4D97-AF65-F5344CB8AC3E}">
        <p14:creationId xmlns:p14="http://schemas.microsoft.com/office/powerpoint/2010/main" val="403818657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38546"/>
            <a:ext cx="9601200" cy="540327"/>
          </a:xfrm>
        </p:spPr>
        <p:txBody>
          <a:bodyPr>
            <a:normAutofit fontScale="90000"/>
          </a:bodyPr>
          <a:lstStyle/>
          <a:p>
            <a:endParaRPr lang="en-CA" dirty="0"/>
          </a:p>
        </p:txBody>
      </p:sp>
      <p:sp>
        <p:nvSpPr>
          <p:cNvPr id="3" name="Content Placeholder 2"/>
          <p:cNvSpPr>
            <a:spLocks noGrp="1"/>
          </p:cNvSpPr>
          <p:nvPr>
            <p:ph idx="1"/>
          </p:nvPr>
        </p:nvSpPr>
        <p:spPr>
          <a:xfrm>
            <a:off x="1066800" y="959370"/>
            <a:ext cx="10086109" cy="5898630"/>
          </a:xfrm>
        </p:spPr>
        <p:txBody>
          <a:bodyPr>
            <a:normAutofit/>
          </a:bodyPr>
          <a:lstStyle/>
          <a:p>
            <a:endParaRPr lang="en-CA" dirty="0"/>
          </a:p>
          <a:p>
            <a:pPr marL="0" indent="0">
              <a:buNone/>
            </a:pPr>
            <a:r>
              <a:rPr lang="en-CA" sz="3600" dirty="0"/>
              <a:t>4.  Plans to include “international meetings” in the  </a:t>
            </a:r>
          </a:p>
          <a:p>
            <a:pPr marL="0" indent="0">
              <a:buNone/>
            </a:pPr>
            <a:r>
              <a:rPr lang="en-CA" sz="3600" dirty="0"/>
              <a:t>     al‑anon.org online meeting search, by making </a:t>
            </a:r>
          </a:p>
          <a:p>
            <a:pPr marL="0" indent="0">
              <a:buNone/>
            </a:pPr>
            <a:r>
              <a:rPr lang="en-CA" sz="3600" dirty="0"/>
              <a:t>     meeting information available 24 hours a day, </a:t>
            </a:r>
          </a:p>
          <a:p>
            <a:pPr marL="0" indent="0">
              <a:buNone/>
            </a:pPr>
            <a:r>
              <a:rPr lang="en-CA" sz="3600" dirty="0"/>
              <a:t>     seven days a week on a platform that enables </a:t>
            </a:r>
          </a:p>
          <a:p>
            <a:pPr marL="0" indent="0">
              <a:buNone/>
            </a:pPr>
            <a:r>
              <a:rPr lang="en-CA" sz="3600" dirty="0"/>
              <a:t>     users to view the information from anywhere in </a:t>
            </a:r>
          </a:p>
          <a:p>
            <a:pPr marL="0" indent="0">
              <a:buNone/>
            </a:pPr>
            <a:r>
              <a:rPr lang="en-CA" sz="3600" dirty="0"/>
              <a:t>    the world, in their own languages and time   </a:t>
            </a:r>
          </a:p>
          <a:p>
            <a:pPr marL="0" indent="0">
              <a:buNone/>
            </a:pPr>
            <a:r>
              <a:rPr lang="en-CA" sz="3600" dirty="0"/>
              <a:t>    zones.</a:t>
            </a:r>
          </a:p>
        </p:txBody>
      </p:sp>
      <p:pic>
        <p:nvPicPr>
          <p:cNvPr id="4" name="Picture 3"/>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653583" y="1552847"/>
            <a:ext cx="413217" cy="355313"/>
          </a:xfrm>
          <a:prstGeom prst="rect">
            <a:avLst/>
          </a:prstGeom>
        </p:spPr>
      </p:pic>
    </p:spTree>
    <p:extLst>
      <p:ext uri="{BB962C8B-B14F-4D97-AF65-F5344CB8AC3E}">
        <p14:creationId xmlns:p14="http://schemas.microsoft.com/office/powerpoint/2010/main" val="42574623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54834"/>
            <a:ext cx="9601200" cy="404734"/>
          </a:xfrm>
        </p:spPr>
        <p:txBody>
          <a:bodyPr>
            <a:normAutofit fontScale="90000"/>
          </a:bodyPr>
          <a:lstStyle/>
          <a:p>
            <a:endParaRPr lang="en-CA" dirty="0"/>
          </a:p>
        </p:txBody>
      </p:sp>
      <p:sp>
        <p:nvSpPr>
          <p:cNvPr id="3" name="Content Placeholder 2"/>
          <p:cNvSpPr>
            <a:spLocks noGrp="1"/>
          </p:cNvSpPr>
          <p:nvPr>
            <p:ph idx="1"/>
          </p:nvPr>
        </p:nvSpPr>
        <p:spPr>
          <a:xfrm>
            <a:off x="1371600" y="659569"/>
            <a:ext cx="9601200" cy="5966084"/>
          </a:xfrm>
        </p:spPr>
        <p:txBody>
          <a:bodyPr>
            <a:normAutofit/>
          </a:bodyPr>
          <a:lstStyle/>
          <a:p>
            <a:pPr marL="0" indent="0">
              <a:buNone/>
            </a:pPr>
            <a:r>
              <a:rPr lang="en-CA" sz="3600" dirty="0"/>
              <a:t>With the Board’s approval, the 2020 Strategies being advanced, will focus on:</a:t>
            </a:r>
          </a:p>
          <a:p>
            <a:pPr marL="514350" indent="-514350">
              <a:buFont typeface="+mj-lt"/>
              <a:buAutoNum type="arabicPeriod"/>
            </a:pPr>
            <a:r>
              <a:rPr lang="en-CA" sz="3600" dirty="0"/>
              <a:t> enhanced trilingual communication, </a:t>
            </a:r>
          </a:p>
          <a:p>
            <a:pPr marL="514350" indent="-514350">
              <a:buFont typeface="+mj-lt"/>
              <a:buAutoNum type="arabicPeriod"/>
            </a:pPr>
            <a:r>
              <a:rPr lang="en-CA" sz="3600" dirty="0"/>
              <a:t>expanding technology through a mobile app, </a:t>
            </a:r>
          </a:p>
          <a:p>
            <a:pPr marL="514350" indent="-514350">
              <a:buFont typeface="+mj-lt"/>
              <a:buAutoNum type="arabicPeriod"/>
            </a:pPr>
            <a:r>
              <a:rPr lang="en-CA" sz="3600" dirty="0"/>
              <a:t>an analysis to identify ways to help the public understand why Al‑Anon is the most effective resource for recovery for those affected by the family disease of alcoholism, </a:t>
            </a:r>
          </a:p>
          <a:p>
            <a:pPr marL="514350" indent="-514350">
              <a:buFont typeface="+mj-lt"/>
              <a:buAutoNum type="arabicPeriod"/>
            </a:pPr>
            <a:r>
              <a:rPr lang="en-CA" sz="3600" dirty="0"/>
              <a:t>addressing trademark and copyright violations to protect our name.</a:t>
            </a:r>
          </a:p>
          <a:p>
            <a:endParaRPr lang="en-CA" dirty="0"/>
          </a:p>
        </p:txBody>
      </p:sp>
      <p:pic>
        <p:nvPicPr>
          <p:cNvPr id="4" name="Picture 3"/>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735767" y="1903753"/>
            <a:ext cx="635833" cy="479685"/>
          </a:xfrm>
          <a:prstGeom prst="rect">
            <a:avLst/>
          </a:prstGeom>
        </p:spPr>
      </p:pic>
      <p:pic>
        <p:nvPicPr>
          <p:cNvPr id="5" name="Picture 4"/>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735767" y="5442294"/>
            <a:ext cx="635833" cy="479685"/>
          </a:xfrm>
          <a:prstGeom prst="rect">
            <a:avLst/>
          </a:prstGeom>
        </p:spPr>
      </p:pic>
    </p:spTree>
    <p:extLst>
      <p:ext uri="{BB962C8B-B14F-4D97-AF65-F5344CB8AC3E}">
        <p14:creationId xmlns:p14="http://schemas.microsoft.com/office/powerpoint/2010/main" val="3107834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80110"/>
            <a:ext cx="9601200" cy="1210808"/>
          </a:xfrm>
        </p:spPr>
        <p:txBody>
          <a:bodyPr>
            <a:normAutofit/>
          </a:bodyPr>
          <a:lstStyle/>
          <a:p>
            <a:pPr algn="ctr"/>
            <a:r>
              <a:rPr lang="en-CA" sz="4000" dirty="0"/>
              <a:t>Wednesday, April 22, 2020 (2:00 pm - 6:00 pm EDT) via WebEx and </a:t>
            </a:r>
            <a:r>
              <a:rPr lang="en-CA" sz="4000" dirty="0" err="1"/>
              <a:t>VoxVote</a:t>
            </a:r>
            <a:endParaRPr lang="en-CA" sz="4000" dirty="0"/>
          </a:p>
        </p:txBody>
      </p:sp>
      <p:sp>
        <p:nvSpPr>
          <p:cNvPr id="3" name="Content Placeholder 2"/>
          <p:cNvSpPr>
            <a:spLocks noGrp="1"/>
          </p:cNvSpPr>
          <p:nvPr>
            <p:ph idx="1"/>
          </p:nvPr>
        </p:nvSpPr>
        <p:spPr>
          <a:xfrm>
            <a:off x="1371599" y="1738858"/>
            <a:ext cx="10487891" cy="5119141"/>
          </a:xfrm>
        </p:spPr>
        <p:txBody>
          <a:bodyPr>
            <a:noAutofit/>
          </a:bodyPr>
          <a:lstStyle/>
          <a:p>
            <a:r>
              <a:rPr lang="en-US" sz="3600" dirty="0"/>
              <a:t>Motions to accept (Audit Report, Annual Report, and Finance Committee Report)</a:t>
            </a:r>
            <a:endParaRPr lang="en-CA" sz="3600" dirty="0"/>
          </a:p>
          <a:p>
            <a:r>
              <a:rPr lang="en-CA" sz="3600" dirty="0"/>
              <a:t>Literature in Spanish and French is now available on the Online store </a:t>
            </a:r>
            <a:r>
              <a:rPr lang="en-CA" sz="3600" i="1" dirty="0">
                <a:solidFill>
                  <a:srgbClr val="0070C0"/>
                </a:solidFill>
              </a:rPr>
              <a:t>ecomm.al-anon.org</a:t>
            </a:r>
            <a:endParaRPr lang="en-CA" sz="3600" dirty="0"/>
          </a:p>
          <a:p>
            <a:r>
              <a:rPr lang="en-CA" sz="3600" dirty="0"/>
              <a:t>The Al-Anon App is now available. You need to be at least 13 years of age to register for the App</a:t>
            </a:r>
          </a:p>
          <a:p>
            <a:r>
              <a:rPr lang="en-CA" sz="3600" dirty="0"/>
              <a:t>The gavel to close the 2020 WSC was struck just after 6:00 pm EDT</a:t>
            </a:r>
          </a:p>
        </p:txBody>
      </p:sp>
      <p:pic>
        <p:nvPicPr>
          <p:cNvPr id="4" name="Picture 3"/>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542451" y="1738858"/>
            <a:ext cx="893162" cy="553704"/>
          </a:xfrm>
          <a:prstGeom prst="rect">
            <a:avLst/>
          </a:prstGeom>
        </p:spPr>
      </p:pic>
      <p:pic>
        <p:nvPicPr>
          <p:cNvPr id="6" name="Picture 5"/>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673308" y="2994498"/>
            <a:ext cx="893162" cy="553704"/>
          </a:xfrm>
          <a:prstGeom prst="rect">
            <a:avLst/>
          </a:prstGeom>
        </p:spPr>
      </p:pic>
      <p:pic>
        <p:nvPicPr>
          <p:cNvPr id="8" name="Picture 7"/>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673308" y="4250138"/>
            <a:ext cx="893162" cy="553704"/>
          </a:xfrm>
          <a:prstGeom prst="rect">
            <a:avLst/>
          </a:prstGeom>
        </p:spPr>
      </p:pic>
      <p:pic>
        <p:nvPicPr>
          <p:cNvPr id="7" name="Picture 6"/>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673308" y="5277216"/>
            <a:ext cx="893162" cy="553704"/>
          </a:xfrm>
          <a:prstGeom prst="rect">
            <a:avLst/>
          </a:prstGeom>
        </p:spPr>
      </p:pic>
    </p:spTree>
    <p:extLst>
      <p:ext uri="{BB962C8B-B14F-4D97-AF65-F5344CB8AC3E}">
        <p14:creationId xmlns:p14="http://schemas.microsoft.com/office/powerpoint/2010/main" val="12166268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4931"/>
            <a:ext cx="9601200" cy="764499"/>
          </a:xfrm>
        </p:spPr>
        <p:txBody>
          <a:bodyPr>
            <a:normAutofit fontScale="90000"/>
          </a:bodyPr>
          <a:lstStyle/>
          <a:p>
            <a:pPr algn="ctr"/>
            <a:r>
              <a:rPr lang="en-CA" sz="5400" dirty="0">
                <a:solidFill>
                  <a:srgbClr val="0070C0"/>
                </a:solidFill>
              </a:rPr>
              <a:t>Al-Anon’s Mobile App</a:t>
            </a:r>
          </a:p>
        </p:txBody>
      </p:sp>
      <p:sp>
        <p:nvSpPr>
          <p:cNvPr id="3" name="Content Placeholder 2"/>
          <p:cNvSpPr>
            <a:spLocks noGrp="1"/>
          </p:cNvSpPr>
          <p:nvPr>
            <p:ph idx="1"/>
          </p:nvPr>
        </p:nvSpPr>
        <p:spPr>
          <a:xfrm>
            <a:off x="1371600" y="1495294"/>
            <a:ext cx="9601200" cy="4278443"/>
          </a:xfrm>
        </p:spPr>
        <p:txBody>
          <a:bodyPr>
            <a:normAutofit/>
          </a:bodyPr>
          <a:lstStyle/>
          <a:p>
            <a:r>
              <a:rPr lang="en-CA" sz="4000" dirty="0"/>
              <a:t>Begin by downloading Al-Anon Mobile App</a:t>
            </a:r>
          </a:p>
          <a:p>
            <a:endParaRPr lang="en-CA" sz="4000" u="sng" dirty="0">
              <a:hlinkClick r:id="rId2"/>
            </a:endParaRPr>
          </a:p>
          <a:p>
            <a:r>
              <a:rPr lang="en-CA" sz="4000" u="sng" dirty="0">
                <a:hlinkClick r:id="rId2"/>
              </a:rPr>
              <a:t>https://al-anon.org/for-members/members-resources/mobile-app/mobile-app-guide/</a:t>
            </a:r>
            <a:endParaRPr lang="en-CA" sz="4000" u="sng" dirty="0"/>
          </a:p>
        </p:txBody>
      </p:sp>
      <p:pic>
        <p:nvPicPr>
          <p:cNvPr id="3074" name="Picture 2" descr="Create an Accoun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913919" y="487180"/>
            <a:ext cx="1278081" cy="2610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9920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545" y="304801"/>
            <a:ext cx="10446328" cy="817418"/>
          </a:xfrm>
        </p:spPr>
        <p:txBody>
          <a:bodyPr>
            <a:noAutofit/>
          </a:bodyPr>
          <a:lstStyle/>
          <a:p>
            <a:pPr algn="ctr"/>
            <a:r>
              <a:rPr lang="en-US" sz="4000" b="1" dirty="0"/>
              <a:t>Thursday, April 23, 2020 </a:t>
            </a:r>
            <a:br>
              <a:rPr lang="en-US" sz="4000" b="1" dirty="0"/>
            </a:br>
            <a:r>
              <a:rPr lang="en-US" sz="4000" dirty="0"/>
              <a:t>(24-hour period beginning at 7:00 am EDT)</a:t>
            </a:r>
            <a:br>
              <a:rPr lang="en-CA" sz="4000" dirty="0"/>
            </a:br>
            <a:endParaRPr lang="en-CA" sz="4000" dirty="0"/>
          </a:p>
        </p:txBody>
      </p:sp>
      <p:sp>
        <p:nvSpPr>
          <p:cNvPr id="3" name="Content Placeholder 2"/>
          <p:cNvSpPr>
            <a:spLocks noGrp="1"/>
          </p:cNvSpPr>
          <p:nvPr>
            <p:ph idx="1"/>
          </p:nvPr>
        </p:nvSpPr>
        <p:spPr>
          <a:xfrm>
            <a:off x="1371600" y="2293494"/>
            <a:ext cx="9601200" cy="4564505"/>
          </a:xfrm>
        </p:spPr>
        <p:txBody>
          <a:bodyPr>
            <a:normAutofit/>
          </a:bodyPr>
          <a:lstStyle/>
          <a:p>
            <a:r>
              <a:rPr lang="en-US" sz="4400" dirty="0"/>
              <a:t>One agenda item was posted to AFG Connects for which Conference members could participate. </a:t>
            </a:r>
          </a:p>
          <a:p>
            <a:endParaRPr lang="en-US" sz="4400" dirty="0">
              <a:solidFill>
                <a:srgbClr val="0070C0"/>
              </a:solidFill>
            </a:endParaRPr>
          </a:p>
          <a:p>
            <a:r>
              <a:rPr lang="en-US" sz="4400" dirty="0">
                <a:solidFill>
                  <a:srgbClr val="0070C0"/>
                </a:solidFill>
              </a:rPr>
              <a:t>Task Force: Reaching &amp; Unifying Rural &amp; Large Geographic Populations </a:t>
            </a:r>
            <a:r>
              <a:rPr lang="en-US" sz="4400" dirty="0"/>
              <a:t> </a:t>
            </a:r>
            <a:endParaRPr lang="en-CA" sz="4400" dirty="0"/>
          </a:p>
          <a:p>
            <a:endParaRPr lang="en-CA" sz="4400" dirty="0"/>
          </a:p>
        </p:txBody>
      </p:sp>
    </p:spTree>
    <p:extLst>
      <p:ext uri="{BB962C8B-B14F-4D97-AF65-F5344CB8AC3E}">
        <p14:creationId xmlns:p14="http://schemas.microsoft.com/office/powerpoint/2010/main" val="358876017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4931"/>
            <a:ext cx="9601200" cy="1019331"/>
          </a:xfrm>
        </p:spPr>
        <p:txBody>
          <a:bodyPr>
            <a:normAutofit fontScale="90000"/>
          </a:bodyPr>
          <a:lstStyle/>
          <a:p>
            <a:pPr algn="ctr"/>
            <a:r>
              <a:rPr lang="en-CA" dirty="0"/>
              <a:t>Reaching &amp; Unifying Rural &amp; Large Geographic Populations (Task Force)</a:t>
            </a:r>
          </a:p>
        </p:txBody>
      </p:sp>
      <p:sp>
        <p:nvSpPr>
          <p:cNvPr id="3" name="Content Placeholder 2"/>
          <p:cNvSpPr>
            <a:spLocks noGrp="1"/>
          </p:cNvSpPr>
          <p:nvPr>
            <p:ph idx="1"/>
          </p:nvPr>
        </p:nvSpPr>
        <p:spPr>
          <a:xfrm>
            <a:off x="824459" y="1319135"/>
            <a:ext cx="11167671" cy="5538866"/>
          </a:xfrm>
        </p:spPr>
        <p:txBody>
          <a:bodyPr>
            <a:normAutofit lnSpcReduction="10000"/>
          </a:bodyPr>
          <a:lstStyle/>
          <a:p>
            <a:pPr lvl="0"/>
            <a:r>
              <a:rPr lang="en-CA" sz="2400" dirty="0"/>
              <a:t>Hybrid Assembly (Zoom/</a:t>
            </a:r>
            <a:r>
              <a:rPr lang="en-CA" sz="2400" dirty="0" err="1"/>
              <a:t>WebEX</a:t>
            </a:r>
            <a:r>
              <a:rPr lang="en-CA" sz="2400" dirty="0"/>
              <a:t>)</a:t>
            </a:r>
          </a:p>
          <a:p>
            <a:pPr lvl="0"/>
            <a:r>
              <a:rPr lang="en-CA" sz="2400" dirty="0"/>
              <a:t>Survey</a:t>
            </a:r>
          </a:p>
          <a:p>
            <a:pPr lvl="0"/>
            <a:r>
              <a:rPr lang="en-CA" sz="2400" dirty="0"/>
              <a:t>Volunteers to go to meetings, that do not participate in service, and take survey and go back and pick it up</a:t>
            </a:r>
          </a:p>
          <a:p>
            <a:pPr lvl="0"/>
            <a:r>
              <a:rPr lang="en-CA" sz="2400" dirty="0"/>
              <a:t>Contact CMA of groups not participating</a:t>
            </a:r>
          </a:p>
          <a:p>
            <a:pPr lvl="0"/>
            <a:r>
              <a:rPr lang="en-CA" sz="2400" dirty="0"/>
              <a:t>Encourage DRs to visit groups</a:t>
            </a:r>
          </a:p>
          <a:p>
            <a:pPr lvl="0"/>
            <a:r>
              <a:rPr lang="en-CA" sz="2400" dirty="0"/>
              <a:t>We have to know the real reasons why they do not participate</a:t>
            </a:r>
          </a:p>
          <a:p>
            <a:pPr lvl="0"/>
            <a:r>
              <a:rPr lang="en-CA" sz="2400" dirty="0"/>
              <a:t>Educate during announcement time  -links of service  -upcoming elections</a:t>
            </a:r>
          </a:p>
          <a:p>
            <a:pPr lvl="0"/>
            <a:r>
              <a:rPr lang="en-CA" sz="2400" dirty="0"/>
              <a:t>Ask each group with a GR to adopt a local group(s) without a GR – have a sign up sheet for members to choose a group they would like to adopt </a:t>
            </a:r>
          </a:p>
          <a:p>
            <a:pPr lvl="0"/>
            <a:r>
              <a:rPr lang="en-CA" sz="2400" dirty="0"/>
              <a:t>If the goal is to connect unconnected people to the District and Area, we have to get the message to the unconnected people, and have an organized plan to do so and to track the data</a:t>
            </a:r>
          </a:p>
        </p:txBody>
      </p:sp>
      <p:pic>
        <p:nvPicPr>
          <p:cNvPr id="4" name="Picture 3"/>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353518" y="1319135"/>
            <a:ext cx="635833" cy="479685"/>
          </a:xfrm>
          <a:prstGeom prst="rect">
            <a:avLst/>
          </a:prstGeom>
        </p:spPr>
      </p:pic>
      <p:pic>
        <p:nvPicPr>
          <p:cNvPr id="5" name="Picture 4"/>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404107" y="1753850"/>
            <a:ext cx="635833" cy="479685"/>
          </a:xfrm>
          <a:prstGeom prst="rect">
            <a:avLst/>
          </a:prstGeom>
        </p:spPr>
      </p:pic>
      <p:pic>
        <p:nvPicPr>
          <p:cNvPr id="6" name="Picture 5"/>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353518" y="2233535"/>
            <a:ext cx="635833" cy="479685"/>
          </a:xfrm>
          <a:prstGeom prst="rect">
            <a:avLst/>
          </a:prstGeom>
        </p:spPr>
      </p:pic>
      <p:pic>
        <p:nvPicPr>
          <p:cNvPr id="7" name="Picture 6"/>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404106" y="4786858"/>
            <a:ext cx="635833" cy="479685"/>
          </a:xfrm>
          <a:prstGeom prst="rect">
            <a:avLst/>
          </a:prstGeom>
        </p:spPr>
      </p:pic>
      <p:pic>
        <p:nvPicPr>
          <p:cNvPr id="8" name="Picture 7"/>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404106" y="5582586"/>
            <a:ext cx="635833" cy="479685"/>
          </a:xfrm>
          <a:prstGeom prst="rect">
            <a:avLst/>
          </a:prstGeom>
        </p:spPr>
      </p:pic>
    </p:spTree>
    <p:extLst>
      <p:ext uri="{BB962C8B-B14F-4D97-AF65-F5344CB8AC3E}">
        <p14:creationId xmlns:p14="http://schemas.microsoft.com/office/powerpoint/2010/main" val="2861987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a:xfrm>
            <a:off x="1371600" y="1319134"/>
            <a:ext cx="9601200" cy="4548266"/>
          </a:xfrm>
        </p:spPr>
        <p:txBody>
          <a:bodyPr>
            <a:normAutofit/>
          </a:bodyPr>
          <a:lstStyle/>
          <a:p>
            <a:pPr marL="0" indent="0">
              <a:buNone/>
            </a:pPr>
            <a:r>
              <a:rPr lang="en-CA" sz="6000" dirty="0">
                <a:solidFill>
                  <a:srgbClr val="0070C0"/>
                </a:solidFill>
              </a:rPr>
              <a:t>Questions?</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953000" y="3226308"/>
            <a:ext cx="6589426" cy="2230112"/>
          </a:xfrm>
          <a:prstGeom prst="rect">
            <a:avLst/>
          </a:prstGeom>
        </p:spPr>
      </p:pic>
    </p:spTree>
    <p:extLst>
      <p:ext uri="{BB962C8B-B14F-4D97-AF65-F5344CB8AC3E}">
        <p14:creationId xmlns:p14="http://schemas.microsoft.com/office/powerpoint/2010/main" val="11482877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9601200" cy="984738"/>
          </a:xfrm>
        </p:spPr>
        <p:txBody>
          <a:bodyPr>
            <a:normAutofit fontScale="90000"/>
          </a:bodyPr>
          <a:lstStyle/>
          <a:p>
            <a:pPr algn="ctr"/>
            <a:r>
              <a:rPr lang="en-CA" dirty="0"/>
              <a:t>Results of surveys received for Ontario South members</a:t>
            </a:r>
          </a:p>
        </p:txBody>
      </p:sp>
      <p:sp>
        <p:nvSpPr>
          <p:cNvPr id="3" name="Content Placeholder 2"/>
          <p:cNvSpPr>
            <a:spLocks noGrp="1"/>
          </p:cNvSpPr>
          <p:nvPr>
            <p:ph idx="1"/>
          </p:nvPr>
        </p:nvSpPr>
        <p:spPr>
          <a:xfrm>
            <a:off x="955431" y="1213338"/>
            <a:ext cx="11131061" cy="5644662"/>
          </a:xfrm>
        </p:spPr>
        <p:txBody>
          <a:bodyPr>
            <a:normAutofit/>
          </a:bodyPr>
          <a:lstStyle/>
          <a:p>
            <a:pPr marL="0" lvl="0" indent="0">
              <a:buNone/>
            </a:pPr>
            <a:r>
              <a:rPr lang="en-CA" sz="2800" dirty="0">
                <a:latin typeface="+mj-lt"/>
              </a:rPr>
              <a:t>1. Are you as a member/group receiving information from your:</a:t>
            </a:r>
          </a:p>
          <a:p>
            <a:r>
              <a:rPr lang="en-CA" sz="2800" dirty="0">
                <a:latin typeface="+mj-lt"/>
              </a:rPr>
              <a:t>District?	</a:t>
            </a:r>
            <a:r>
              <a:rPr lang="en-CA" sz="2800" i="1" dirty="0">
                <a:solidFill>
                  <a:srgbClr val="FF0000"/>
                </a:solidFill>
                <a:latin typeface="+mj-lt"/>
              </a:rPr>
              <a:t>Yes - Doing a great job using the Links of Service</a:t>
            </a:r>
            <a:r>
              <a:rPr lang="en-CA" sz="2800" i="1" dirty="0">
                <a:latin typeface="+mj-lt"/>
              </a:rPr>
              <a:t>  </a:t>
            </a:r>
          </a:p>
          <a:p>
            <a:r>
              <a:rPr lang="en-CA" sz="2800" dirty="0">
                <a:latin typeface="+mj-lt"/>
              </a:rPr>
              <a:t>Area?	</a:t>
            </a:r>
            <a:r>
              <a:rPr lang="en-CA" sz="2800" dirty="0">
                <a:solidFill>
                  <a:srgbClr val="FF0000"/>
                </a:solidFill>
                <a:latin typeface="+mj-lt"/>
              </a:rPr>
              <a:t>Yes - I</a:t>
            </a:r>
            <a:r>
              <a:rPr lang="en-CA" sz="2800" i="1" dirty="0">
                <a:solidFill>
                  <a:srgbClr val="FF0000"/>
                </a:solidFill>
                <a:latin typeface="+mj-lt"/>
              </a:rPr>
              <a:t>nformation is being relayed</a:t>
            </a:r>
            <a:r>
              <a:rPr lang="en-CA" sz="2800" dirty="0">
                <a:solidFill>
                  <a:srgbClr val="FF0000"/>
                </a:solidFill>
                <a:latin typeface="+mj-lt"/>
              </a:rPr>
              <a:t>	   </a:t>
            </a:r>
          </a:p>
          <a:p>
            <a:r>
              <a:rPr lang="en-CA" sz="2800" dirty="0">
                <a:latin typeface="+mj-lt"/>
              </a:rPr>
              <a:t>If you are receiving information, what kind of information are you receiving?</a:t>
            </a:r>
          </a:p>
          <a:p>
            <a:pPr marL="0" indent="0">
              <a:buNone/>
            </a:pPr>
            <a:r>
              <a:rPr lang="en-CA" sz="2800" i="1" dirty="0">
                <a:solidFill>
                  <a:srgbClr val="FF0000"/>
                </a:solidFill>
                <a:latin typeface="+mj-lt"/>
              </a:rPr>
              <a:t>Emails and notifications from GR, District, AIS, AFG Connects Area, and WSO</a:t>
            </a:r>
          </a:p>
          <a:p>
            <a:pPr marL="0" indent="0">
              <a:buNone/>
            </a:pPr>
            <a:r>
              <a:rPr lang="en-CA" sz="2800" dirty="0">
                <a:latin typeface="+mj-lt"/>
              </a:rPr>
              <a:t>2. How important is it to you/your group to be connected to your:</a:t>
            </a:r>
          </a:p>
          <a:p>
            <a:r>
              <a:rPr lang="en-CA" sz="2800" dirty="0">
                <a:latin typeface="+mj-lt"/>
              </a:rPr>
              <a:t>District?	</a:t>
            </a:r>
            <a:r>
              <a:rPr lang="en-CA" sz="2800" i="1" dirty="0">
                <a:solidFill>
                  <a:srgbClr val="FF0000"/>
                </a:solidFill>
                <a:latin typeface="+mj-lt"/>
              </a:rPr>
              <a:t>4</a:t>
            </a:r>
            <a:r>
              <a:rPr lang="en-CA" sz="2800" b="1" i="1" dirty="0">
                <a:solidFill>
                  <a:srgbClr val="FF0000"/>
                </a:solidFill>
                <a:latin typeface="+mj-lt"/>
              </a:rPr>
              <a:t> &amp;</a:t>
            </a:r>
            <a:r>
              <a:rPr lang="en-CA" sz="2800" i="1" dirty="0">
                <a:solidFill>
                  <a:srgbClr val="FF0000"/>
                </a:solidFill>
                <a:latin typeface="+mj-lt"/>
              </a:rPr>
              <a:t>  5      </a:t>
            </a:r>
            <a:r>
              <a:rPr lang="en-CA" sz="2800" dirty="0">
                <a:latin typeface="+mj-lt"/>
              </a:rPr>
              <a:t>  </a:t>
            </a:r>
          </a:p>
          <a:p>
            <a:r>
              <a:rPr lang="en-CA" sz="2800" dirty="0">
                <a:latin typeface="+mj-lt"/>
              </a:rPr>
              <a:t>Area?	</a:t>
            </a:r>
            <a:r>
              <a:rPr lang="en-CA" sz="2800" i="1" dirty="0">
                <a:solidFill>
                  <a:srgbClr val="FF0000"/>
                </a:solidFill>
                <a:latin typeface="+mj-lt"/>
              </a:rPr>
              <a:t>4  &amp; 5</a:t>
            </a:r>
          </a:p>
        </p:txBody>
      </p:sp>
    </p:spTree>
    <p:extLst>
      <p:ext uri="{BB962C8B-B14F-4D97-AF65-F5344CB8AC3E}">
        <p14:creationId xmlns:p14="http://schemas.microsoft.com/office/powerpoint/2010/main" val="1559732381"/>
      </p:ext>
    </p:extLst>
  </p:cSld>
  <p:clrMapOvr>
    <a:masterClrMapping/>
  </p:clrMapOvr>
  <p:transition spd="med">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9601200" cy="211015"/>
          </a:xfrm>
        </p:spPr>
        <p:txBody>
          <a:bodyPr>
            <a:normAutofit fontScale="90000"/>
          </a:bodyPr>
          <a:lstStyle/>
          <a:p>
            <a:endParaRPr lang="en-CA" dirty="0"/>
          </a:p>
        </p:txBody>
      </p:sp>
      <p:sp>
        <p:nvSpPr>
          <p:cNvPr id="3" name="Content Placeholder 2"/>
          <p:cNvSpPr>
            <a:spLocks noGrp="1"/>
          </p:cNvSpPr>
          <p:nvPr>
            <p:ph idx="1"/>
          </p:nvPr>
        </p:nvSpPr>
        <p:spPr>
          <a:xfrm>
            <a:off x="861646" y="211015"/>
            <a:ext cx="11131062" cy="6523893"/>
          </a:xfrm>
        </p:spPr>
        <p:txBody>
          <a:bodyPr>
            <a:noAutofit/>
          </a:bodyPr>
          <a:lstStyle/>
          <a:p>
            <a:pPr marL="0" lvl="0" indent="0">
              <a:buNone/>
            </a:pPr>
            <a:r>
              <a:rPr lang="en-CA" sz="2800" dirty="0"/>
              <a:t>3. What challenges or obstacles prevent you/your group from being connected to your:</a:t>
            </a:r>
          </a:p>
          <a:p>
            <a:r>
              <a:rPr lang="en-CA" sz="2800" dirty="0"/>
              <a:t>District?   </a:t>
            </a:r>
            <a:r>
              <a:rPr lang="en-CA" sz="2800" i="1" dirty="0">
                <a:solidFill>
                  <a:srgbClr val="FF0000"/>
                </a:solidFill>
              </a:rPr>
              <a:t>No Group Rep., member’s personal schedule, weather, poor internet connections, no computer, lack of technological knowledge, travel distances, lack of interest, lack of links of service.</a:t>
            </a:r>
            <a:endParaRPr lang="en-CA" sz="2800" dirty="0"/>
          </a:p>
          <a:p>
            <a:r>
              <a:rPr lang="en-CA" sz="2800" dirty="0"/>
              <a:t>Area?  </a:t>
            </a:r>
            <a:r>
              <a:rPr lang="en-CA" sz="2800" i="1" dirty="0">
                <a:solidFill>
                  <a:srgbClr val="FF0000"/>
                </a:solidFill>
              </a:rPr>
              <a:t>Not really on the radar, long time for responses from Area, no one to take positions</a:t>
            </a:r>
            <a:endParaRPr lang="en-CA" sz="2800" dirty="0"/>
          </a:p>
          <a:p>
            <a:r>
              <a:rPr lang="en-CA" sz="2800" dirty="0"/>
              <a:t>What do you/your group need or want in order to be connected to your:</a:t>
            </a:r>
          </a:p>
          <a:p>
            <a:r>
              <a:rPr lang="en-CA" sz="2800" dirty="0"/>
              <a:t>District?  </a:t>
            </a:r>
            <a:r>
              <a:rPr lang="en-CA" sz="2800" i="1" dirty="0">
                <a:solidFill>
                  <a:srgbClr val="FF0000"/>
                </a:solidFill>
              </a:rPr>
              <a:t>More commitment from Group Rep., Zoom District Meetings, make sure all members know they can attend District Meetings and Assembly</a:t>
            </a:r>
            <a:endParaRPr lang="en-CA" sz="2800" dirty="0"/>
          </a:p>
          <a:p>
            <a:r>
              <a:rPr lang="en-CA" sz="2800" dirty="0"/>
              <a:t>Area? </a:t>
            </a:r>
            <a:r>
              <a:rPr lang="en-CA" sz="2800" i="1" dirty="0">
                <a:solidFill>
                  <a:srgbClr val="FF0000"/>
                </a:solidFill>
              </a:rPr>
              <a:t>Visits from District Rep., and Executive members, Links of Service,</a:t>
            </a:r>
          </a:p>
          <a:p>
            <a:endParaRPr lang="en-CA" sz="2800" dirty="0"/>
          </a:p>
        </p:txBody>
      </p:sp>
    </p:spTree>
    <p:extLst>
      <p:ext uri="{BB962C8B-B14F-4D97-AF65-F5344CB8AC3E}">
        <p14:creationId xmlns:p14="http://schemas.microsoft.com/office/powerpoint/2010/main" val="1881839897"/>
      </p:ext>
    </p:extLst>
  </p:cSld>
  <p:clrMapOvr>
    <a:masterClrMapping/>
  </p:clrMapOvr>
  <p:transition spd="med">
    <p:pull/>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9601200" cy="211015"/>
          </a:xfrm>
        </p:spPr>
        <p:txBody>
          <a:bodyPr>
            <a:normAutofit fontScale="90000"/>
          </a:bodyPr>
          <a:lstStyle/>
          <a:p>
            <a:endParaRPr lang="en-CA" dirty="0"/>
          </a:p>
        </p:txBody>
      </p:sp>
      <p:sp>
        <p:nvSpPr>
          <p:cNvPr id="3" name="Content Placeholder 2"/>
          <p:cNvSpPr>
            <a:spLocks noGrp="1"/>
          </p:cNvSpPr>
          <p:nvPr>
            <p:ph idx="1"/>
          </p:nvPr>
        </p:nvSpPr>
        <p:spPr>
          <a:xfrm>
            <a:off x="808892" y="914399"/>
            <a:ext cx="11183816" cy="5732585"/>
          </a:xfrm>
        </p:spPr>
        <p:txBody>
          <a:bodyPr>
            <a:noAutofit/>
          </a:bodyPr>
          <a:lstStyle/>
          <a:p>
            <a:pPr marL="0" indent="0">
              <a:buNone/>
            </a:pPr>
            <a:r>
              <a:rPr lang="en-CA" sz="2800" dirty="0">
                <a:latin typeface="+mj-lt"/>
              </a:rPr>
              <a:t>4. Does your group have a Group Representative (GR)?	</a:t>
            </a:r>
            <a:r>
              <a:rPr lang="en-CA" sz="2800" i="1" dirty="0">
                <a:solidFill>
                  <a:srgbClr val="FF0000"/>
                </a:solidFill>
                <a:latin typeface="+mj-lt"/>
              </a:rPr>
              <a:t>Yes </a:t>
            </a:r>
            <a:r>
              <a:rPr lang="en-CA" sz="2800" dirty="0">
                <a:latin typeface="+mj-lt"/>
              </a:rPr>
              <a:t>    </a:t>
            </a:r>
          </a:p>
          <a:p>
            <a:pPr marL="0" indent="0">
              <a:buNone/>
            </a:pPr>
            <a:r>
              <a:rPr lang="en-CA" sz="2800" dirty="0">
                <a:latin typeface="+mj-lt"/>
              </a:rPr>
              <a:t>Does your GR attend District Meetings?  </a:t>
            </a:r>
            <a:r>
              <a:rPr lang="en-CA" sz="2800" i="1" dirty="0">
                <a:solidFill>
                  <a:srgbClr val="FF0000"/>
                </a:solidFill>
                <a:latin typeface="+mj-lt"/>
              </a:rPr>
              <a:t>Yes </a:t>
            </a:r>
          </a:p>
          <a:p>
            <a:r>
              <a:rPr lang="en-CA" sz="2800" dirty="0">
                <a:latin typeface="+mj-lt"/>
              </a:rPr>
              <a:t>If not, why not? </a:t>
            </a:r>
            <a:r>
              <a:rPr lang="en-CA" sz="2800" i="1" dirty="0">
                <a:solidFill>
                  <a:srgbClr val="FF0000"/>
                </a:solidFill>
                <a:latin typeface="+mj-lt"/>
              </a:rPr>
              <a:t>One person keeps holding the position because nobody else will put their name forward</a:t>
            </a:r>
            <a:endParaRPr lang="en-CA" sz="2800" dirty="0">
              <a:latin typeface="+mj-lt"/>
            </a:endParaRPr>
          </a:p>
          <a:p>
            <a:r>
              <a:rPr lang="en-CA" sz="2800" dirty="0">
                <a:latin typeface="+mj-lt"/>
              </a:rPr>
              <a:t>Does your GR attend Area Assemblies?	</a:t>
            </a:r>
            <a:r>
              <a:rPr lang="en-CA" sz="2800" i="1" dirty="0">
                <a:solidFill>
                  <a:srgbClr val="FF0000"/>
                </a:solidFill>
                <a:latin typeface="+mj-lt"/>
              </a:rPr>
              <a:t>Yes</a:t>
            </a:r>
            <a:r>
              <a:rPr lang="en-CA" sz="2800" dirty="0">
                <a:latin typeface="+mj-lt"/>
              </a:rPr>
              <a:t>       </a:t>
            </a:r>
          </a:p>
          <a:p>
            <a:r>
              <a:rPr lang="en-CA" sz="2800" dirty="0">
                <a:latin typeface="+mj-lt"/>
              </a:rPr>
              <a:t>If not, why not? </a:t>
            </a:r>
            <a:r>
              <a:rPr lang="en-CA" sz="2800" i="1" dirty="0">
                <a:solidFill>
                  <a:srgbClr val="FF0000"/>
                </a:solidFill>
                <a:latin typeface="+mj-lt"/>
              </a:rPr>
              <a:t>Don’t have a GR</a:t>
            </a:r>
            <a:endParaRPr lang="en-CA" sz="2800" dirty="0">
              <a:latin typeface="+mj-lt"/>
            </a:endParaRPr>
          </a:p>
          <a:p>
            <a:pPr marL="0" indent="0">
              <a:buNone/>
            </a:pPr>
            <a:r>
              <a:rPr lang="en-CA" sz="2800" dirty="0">
                <a:latin typeface="+mj-lt"/>
              </a:rPr>
              <a:t>5. Does your District have a District Representative (DR)?  </a:t>
            </a:r>
            <a:r>
              <a:rPr lang="en-CA" sz="2800" i="1" dirty="0">
                <a:solidFill>
                  <a:srgbClr val="FF0000"/>
                </a:solidFill>
                <a:latin typeface="+mj-lt"/>
              </a:rPr>
              <a:t>Yes </a:t>
            </a:r>
          </a:p>
          <a:p>
            <a:r>
              <a:rPr lang="en-CA" sz="2800" dirty="0">
                <a:latin typeface="+mj-lt"/>
              </a:rPr>
              <a:t>Does your DR attend Area Assemblies and/or Area Meetings?  </a:t>
            </a:r>
            <a:r>
              <a:rPr lang="en-CA" sz="2800" i="1" dirty="0">
                <a:solidFill>
                  <a:srgbClr val="FF0000"/>
                </a:solidFill>
                <a:latin typeface="+mj-lt"/>
              </a:rPr>
              <a:t>Yes</a:t>
            </a:r>
          </a:p>
          <a:p>
            <a:pPr marL="0" indent="0">
              <a:buNone/>
            </a:pPr>
            <a:r>
              <a:rPr lang="en-CA" sz="2800" i="1" dirty="0">
                <a:solidFill>
                  <a:srgbClr val="FF0000"/>
                </a:solidFill>
                <a:latin typeface="+mj-lt"/>
              </a:rPr>
              <a:t>If you don’t know, ask them.</a:t>
            </a:r>
            <a:r>
              <a:rPr lang="en-CA" sz="2800" dirty="0">
                <a:latin typeface="+mj-lt"/>
              </a:rPr>
              <a:t>         </a:t>
            </a:r>
          </a:p>
        </p:txBody>
      </p:sp>
    </p:spTree>
    <p:extLst>
      <p:ext uri="{BB962C8B-B14F-4D97-AF65-F5344CB8AC3E}">
        <p14:creationId xmlns:p14="http://schemas.microsoft.com/office/powerpoint/2010/main" val="1749984338"/>
      </p:ext>
    </p:extLst>
  </p:cSld>
  <p:clrMapOvr>
    <a:masterClrMapping/>
  </p:clrMapOvr>
  <p:transition spd="med">
    <p:pull/>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9601200" cy="263769"/>
          </a:xfrm>
        </p:spPr>
        <p:txBody>
          <a:bodyPr>
            <a:normAutofit fontScale="90000"/>
          </a:bodyPr>
          <a:lstStyle/>
          <a:p>
            <a:endParaRPr lang="en-CA" dirty="0"/>
          </a:p>
        </p:txBody>
      </p:sp>
      <p:sp>
        <p:nvSpPr>
          <p:cNvPr id="3" name="Content Placeholder 2"/>
          <p:cNvSpPr>
            <a:spLocks noGrp="1"/>
          </p:cNvSpPr>
          <p:nvPr>
            <p:ph idx="1"/>
          </p:nvPr>
        </p:nvSpPr>
        <p:spPr>
          <a:xfrm>
            <a:off x="773723" y="1266092"/>
            <a:ext cx="11113477" cy="5451230"/>
          </a:xfrm>
        </p:spPr>
        <p:txBody>
          <a:bodyPr/>
          <a:lstStyle/>
          <a:p>
            <a:pPr marL="0" indent="0">
              <a:buNone/>
            </a:pPr>
            <a:r>
              <a:rPr lang="en-CA" sz="2800" dirty="0">
                <a:latin typeface="+mj-lt"/>
              </a:rPr>
              <a:t>6. If distance, time, or money are obstacles to participating in service, how much of each is reasonable in order for your Group Representative to attend a:</a:t>
            </a:r>
          </a:p>
          <a:p>
            <a:r>
              <a:rPr lang="en-CA" sz="2800" dirty="0">
                <a:latin typeface="+mj-lt"/>
              </a:rPr>
              <a:t>District Meeting? </a:t>
            </a:r>
            <a:r>
              <a:rPr lang="en-CA" sz="2800" i="1" dirty="0">
                <a:solidFill>
                  <a:srgbClr val="FF0000"/>
                </a:solidFill>
                <a:latin typeface="+mj-lt"/>
              </a:rPr>
              <a:t>Reimburses $20 for gas, Zoom has made attendance easier, group autonomy, weather and nighttime</a:t>
            </a:r>
            <a:endParaRPr lang="en-CA" sz="2800" dirty="0">
              <a:latin typeface="+mj-lt"/>
            </a:endParaRPr>
          </a:p>
          <a:p>
            <a:r>
              <a:rPr lang="en-CA" sz="2800" dirty="0">
                <a:latin typeface="+mj-lt"/>
              </a:rPr>
              <a:t>Area Assembly?  </a:t>
            </a:r>
            <a:r>
              <a:rPr lang="en-CA" sz="2800" i="1" dirty="0">
                <a:solidFill>
                  <a:srgbClr val="FF0000"/>
                </a:solidFill>
                <a:latin typeface="+mj-lt"/>
              </a:rPr>
              <a:t>Group saves money during the year to send GR to Assembly, gives GR money for meals, gas, registration, and hotel</a:t>
            </a:r>
            <a:endParaRPr lang="en-CA" sz="2800" dirty="0">
              <a:latin typeface="+mj-lt"/>
            </a:endParaRPr>
          </a:p>
          <a:p>
            <a:pPr marL="0" indent="0">
              <a:buNone/>
            </a:pPr>
            <a:r>
              <a:rPr lang="en-CA" sz="2800" dirty="0">
                <a:latin typeface="+mj-lt"/>
              </a:rPr>
              <a:t>7. Would you or your Group Representative be willing to participate in a District/Area meeting using a phone or a computer/tablet (teleconferencing or online conferencing)?  </a:t>
            </a:r>
            <a:r>
              <a:rPr lang="en-CA" sz="2800" i="1" dirty="0">
                <a:solidFill>
                  <a:srgbClr val="FF0000"/>
                </a:solidFill>
                <a:latin typeface="+mj-lt"/>
              </a:rPr>
              <a:t>Yes - Would prefer to meet on line, personal connections are missing with Zoom</a:t>
            </a:r>
            <a:r>
              <a:rPr lang="en-CA" sz="2800" dirty="0">
                <a:latin typeface="+mj-lt"/>
              </a:rPr>
              <a:t> </a:t>
            </a:r>
          </a:p>
          <a:p>
            <a:pPr marL="0" indent="0">
              <a:buNone/>
            </a:pPr>
            <a:endParaRPr lang="en-CA" dirty="0"/>
          </a:p>
        </p:txBody>
      </p:sp>
    </p:spTree>
    <p:extLst>
      <p:ext uri="{BB962C8B-B14F-4D97-AF65-F5344CB8AC3E}">
        <p14:creationId xmlns:p14="http://schemas.microsoft.com/office/powerpoint/2010/main" val="23085202"/>
      </p:ext>
    </p:extLst>
  </p:cSld>
  <p:clrMapOvr>
    <a:masterClrMapping/>
  </p:clrMapOvr>
  <p:transition spd="med">
    <p:pull/>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3092"/>
            <a:ext cx="9601200" cy="263770"/>
          </a:xfrm>
        </p:spPr>
        <p:txBody>
          <a:bodyPr>
            <a:normAutofit fontScale="90000"/>
          </a:bodyPr>
          <a:lstStyle/>
          <a:p>
            <a:endParaRPr lang="en-CA" dirty="0"/>
          </a:p>
        </p:txBody>
      </p:sp>
      <p:sp>
        <p:nvSpPr>
          <p:cNvPr id="3" name="Content Placeholder 2"/>
          <p:cNvSpPr>
            <a:spLocks noGrp="1"/>
          </p:cNvSpPr>
          <p:nvPr>
            <p:ph idx="1"/>
          </p:nvPr>
        </p:nvSpPr>
        <p:spPr>
          <a:xfrm>
            <a:off x="1371600" y="1582615"/>
            <a:ext cx="10515600" cy="5099539"/>
          </a:xfrm>
        </p:spPr>
        <p:txBody>
          <a:bodyPr/>
          <a:lstStyle/>
          <a:p>
            <a:pPr marL="0" indent="0">
              <a:buNone/>
            </a:pPr>
            <a:r>
              <a:rPr lang="en-CA" sz="2800" dirty="0">
                <a:latin typeface="+mj-lt"/>
              </a:rPr>
              <a:t>8. Any other comments or suggestions? </a:t>
            </a:r>
            <a:r>
              <a:rPr lang="en-CA" sz="2800" i="1" dirty="0">
                <a:solidFill>
                  <a:srgbClr val="FF0000"/>
                </a:solidFill>
                <a:latin typeface="+mj-lt"/>
              </a:rPr>
              <a:t>Contact information for Executive and coordinators available on website, avoid Assembly on same weekend as other Al-Anon events, use </a:t>
            </a:r>
            <a:r>
              <a:rPr lang="en-CA" sz="2800" i="1" dirty="0" err="1">
                <a:solidFill>
                  <a:srgbClr val="FF0000"/>
                </a:solidFill>
                <a:latin typeface="+mj-lt"/>
              </a:rPr>
              <a:t>SurveyMonkey</a:t>
            </a:r>
            <a:r>
              <a:rPr lang="en-CA" sz="2800" i="1" dirty="0">
                <a:solidFill>
                  <a:srgbClr val="FF0000"/>
                </a:solidFill>
                <a:latin typeface="+mj-lt"/>
              </a:rPr>
              <a:t> format for questionnaires, Can a District, that does not have a DR, merge with another District ? Keep using Zoom, Zoom has pushed me in technology and thus attending District Meetings and Assembly, educational piece or material for groups to give to newcomers about the roles and responsibilities for  Districts and Area, condense the budget information</a:t>
            </a:r>
          </a:p>
          <a:p>
            <a:pPr marL="0" indent="0">
              <a:buNone/>
            </a:pPr>
            <a:r>
              <a:rPr lang="en-CA" sz="2800" dirty="0">
                <a:latin typeface="+mj-lt"/>
              </a:rPr>
              <a:t>9. Do you have reliable internet or phone services? </a:t>
            </a:r>
            <a:r>
              <a:rPr lang="en-CA" sz="2800" i="1" dirty="0">
                <a:solidFill>
                  <a:srgbClr val="FF0000"/>
                </a:solidFill>
                <a:latin typeface="+mj-lt"/>
              </a:rPr>
              <a:t>Yes</a:t>
            </a:r>
            <a:endParaRPr lang="en-CA" sz="2800" dirty="0">
              <a:latin typeface="+mj-lt"/>
            </a:endParaRPr>
          </a:p>
          <a:p>
            <a:pPr marL="0" indent="0">
              <a:buNone/>
            </a:pPr>
            <a:endParaRPr lang="en-CA" dirty="0"/>
          </a:p>
        </p:txBody>
      </p:sp>
    </p:spTree>
    <p:extLst>
      <p:ext uri="{BB962C8B-B14F-4D97-AF65-F5344CB8AC3E}">
        <p14:creationId xmlns:p14="http://schemas.microsoft.com/office/powerpoint/2010/main" val="339004484"/>
      </p:ext>
    </p:extLst>
  </p:cSld>
  <p:clrMapOvr>
    <a:masterClrMapping/>
  </p:clrMapOvr>
  <p:transition spd="med">
    <p:pull/>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3673" y="249383"/>
            <a:ext cx="10515600" cy="817418"/>
          </a:xfrm>
        </p:spPr>
        <p:txBody>
          <a:bodyPr>
            <a:normAutofit fontScale="90000"/>
          </a:bodyPr>
          <a:lstStyle/>
          <a:p>
            <a:r>
              <a:rPr lang="en-US" sz="3100" b="1" dirty="0"/>
              <a:t>Friday, April 24, 2020 </a:t>
            </a:r>
            <a:r>
              <a:rPr lang="en-US" sz="3100" dirty="0"/>
              <a:t>(24-hour period beginning at 7:00 am EDT)</a:t>
            </a:r>
            <a:br>
              <a:rPr lang="en-CA" dirty="0"/>
            </a:br>
            <a:endParaRPr lang="en-CA" dirty="0"/>
          </a:p>
        </p:txBody>
      </p:sp>
      <p:sp>
        <p:nvSpPr>
          <p:cNvPr id="3" name="Content Placeholder 2"/>
          <p:cNvSpPr>
            <a:spLocks noGrp="1"/>
          </p:cNvSpPr>
          <p:nvPr>
            <p:ph idx="1"/>
          </p:nvPr>
        </p:nvSpPr>
        <p:spPr>
          <a:xfrm>
            <a:off x="1371600" y="886691"/>
            <a:ext cx="9601200" cy="5763491"/>
          </a:xfrm>
        </p:spPr>
        <p:txBody>
          <a:bodyPr>
            <a:normAutofit/>
          </a:bodyPr>
          <a:lstStyle/>
          <a:p>
            <a:r>
              <a:rPr lang="en-US" sz="3200" dirty="0"/>
              <a:t>These three agenda items were posted to AFG Connects for Conference members to participate. </a:t>
            </a:r>
          </a:p>
          <a:p>
            <a:pPr>
              <a:buFont typeface="Wingdings" panose="05000000000000000000" pitchFamily="2" charset="2"/>
              <a:buChar char="v"/>
            </a:pPr>
            <a:r>
              <a:rPr lang="en-US" sz="3200" dirty="0">
                <a:solidFill>
                  <a:srgbClr val="0070C0"/>
                </a:solidFill>
              </a:rPr>
              <a:t>Chosen Agenda Item: How is Al-Anon going to reach new  members in the 21st century and the millennial generation?</a:t>
            </a:r>
            <a:endParaRPr lang="en-CA" sz="3200" dirty="0">
              <a:solidFill>
                <a:srgbClr val="0070C0"/>
              </a:solidFill>
            </a:endParaRPr>
          </a:p>
          <a:p>
            <a:pPr lvl="0">
              <a:buFont typeface="Wingdings" panose="05000000000000000000" pitchFamily="2" charset="2"/>
              <a:buChar char="v"/>
            </a:pPr>
            <a:r>
              <a:rPr lang="en-US" sz="3200" dirty="0">
                <a:solidFill>
                  <a:srgbClr val="0070C0"/>
                </a:solidFill>
              </a:rPr>
              <a:t>Thought Force: Fear of Change </a:t>
            </a:r>
          </a:p>
          <a:p>
            <a:pPr lvl="0">
              <a:buFont typeface="Wingdings" panose="05000000000000000000" pitchFamily="2" charset="2"/>
              <a:buChar char="v"/>
            </a:pPr>
            <a:r>
              <a:rPr lang="en-US" sz="3200" dirty="0">
                <a:solidFill>
                  <a:srgbClr val="0070C0"/>
                </a:solidFill>
              </a:rPr>
              <a:t>Chosen Agenda Item: Our Envisioned Future sees Al-Anon being a global organization with barrier-free access to the program. How do you see this manifesting?</a:t>
            </a:r>
            <a:endParaRPr lang="en-CA" sz="3200" dirty="0">
              <a:solidFill>
                <a:srgbClr val="0070C0"/>
              </a:solidFill>
            </a:endParaRPr>
          </a:p>
          <a:p>
            <a:endParaRPr lang="en-CA" dirty="0"/>
          </a:p>
        </p:txBody>
      </p:sp>
    </p:spTree>
    <p:extLst>
      <p:ext uri="{BB962C8B-B14F-4D97-AF65-F5344CB8AC3E}">
        <p14:creationId xmlns:p14="http://schemas.microsoft.com/office/powerpoint/2010/main" val="29718816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49902"/>
            <a:ext cx="9601200" cy="1768839"/>
          </a:xfrm>
        </p:spPr>
        <p:txBody>
          <a:bodyPr>
            <a:noAutofit/>
          </a:bodyPr>
          <a:lstStyle/>
          <a:p>
            <a:pPr algn="ctr"/>
            <a:r>
              <a:rPr lang="en-CA" b="1" dirty="0"/>
              <a:t>How is Al-Anon going to reach new members in the 21</a:t>
            </a:r>
            <a:r>
              <a:rPr lang="en-CA" b="1" baseline="30000" dirty="0"/>
              <a:t>st</a:t>
            </a:r>
            <a:r>
              <a:rPr lang="en-CA" b="1" dirty="0"/>
              <a:t> century and the millennial generation?</a:t>
            </a:r>
            <a:br>
              <a:rPr lang="en-CA" b="1" dirty="0"/>
            </a:br>
            <a:r>
              <a:rPr lang="en-CA" b="1" dirty="0"/>
              <a:t> (Chosen Agenda Item [CAI])</a:t>
            </a:r>
            <a:br>
              <a:rPr lang="en-CA" dirty="0"/>
            </a:br>
            <a:endParaRPr lang="en-CA" dirty="0"/>
          </a:p>
        </p:txBody>
      </p:sp>
      <p:sp>
        <p:nvSpPr>
          <p:cNvPr id="3" name="Content Placeholder 2"/>
          <p:cNvSpPr>
            <a:spLocks noGrp="1"/>
          </p:cNvSpPr>
          <p:nvPr>
            <p:ph idx="1"/>
          </p:nvPr>
        </p:nvSpPr>
        <p:spPr>
          <a:xfrm>
            <a:off x="1371600" y="2788170"/>
            <a:ext cx="9601200" cy="4069830"/>
          </a:xfrm>
        </p:spPr>
        <p:txBody>
          <a:bodyPr>
            <a:normAutofit/>
          </a:bodyPr>
          <a:lstStyle/>
          <a:p>
            <a:pPr lvl="0"/>
            <a:r>
              <a:rPr lang="en-CA" sz="4000" dirty="0"/>
              <a:t>Keeping in touch with professionals is important.</a:t>
            </a:r>
          </a:p>
          <a:p>
            <a:pPr lvl="0"/>
            <a:r>
              <a:rPr lang="en-CA" sz="4000" dirty="0"/>
              <a:t> PSAs that are done in a “gaming" or "anime" style</a:t>
            </a:r>
          </a:p>
          <a:p>
            <a:pPr lvl="0"/>
            <a:r>
              <a:rPr lang="en-CA" sz="4000" dirty="0"/>
              <a:t>Groups could have virtual speaker meetings</a:t>
            </a:r>
          </a:p>
          <a:p>
            <a:endParaRPr lang="en-CA" dirty="0"/>
          </a:p>
        </p:txBody>
      </p:sp>
      <p:pic>
        <p:nvPicPr>
          <p:cNvPr id="4" name="Picture 3"/>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727960" y="2788170"/>
            <a:ext cx="883795" cy="644577"/>
          </a:xfrm>
          <a:prstGeom prst="rect">
            <a:avLst/>
          </a:prstGeom>
        </p:spPr>
      </p:pic>
      <p:pic>
        <p:nvPicPr>
          <p:cNvPr id="5" name="Picture 4"/>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727959" y="4178508"/>
            <a:ext cx="883795" cy="644577"/>
          </a:xfrm>
          <a:prstGeom prst="rect">
            <a:avLst/>
          </a:prstGeom>
        </p:spPr>
      </p:pic>
      <p:pic>
        <p:nvPicPr>
          <p:cNvPr id="6" name="Picture 5"/>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13592" y="5507012"/>
            <a:ext cx="853972" cy="667061"/>
          </a:xfrm>
          <a:prstGeom prst="rect">
            <a:avLst/>
          </a:prstGeom>
        </p:spPr>
      </p:pic>
    </p:spTree>
    <p:extLst>
      <p:ext uri="{BB962C8B-B14F-4D97-AF65-F5344CB8AC3E}">
        <p14:creationId xmlns:p14="http://schemas.microsoft.com/office/powerpoint/2010/main" val="223093966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79882"/>
            <a:ext cx="9601200" cy="854439"/>
          </a:xfrm>
        </p:spPr>
        <p:txBody>
          <a:bodyPr/>
          <a:lstStyle/>
          <a:p>
            <a:r>
              <a:rPr lang="en-CA" dirty="0"/>
              <a:t>CAI cont’d</a:t>
            </a:r>
          </a:p>
        </p:txBody>
      </p:sp>
      <p:sp>
        <p:nvSpPr>
          <p:cNvPr id="3" name="Content Placeholder 2"/>
          <p:cNvSpPr>
            <a:spLocks noGrp="1"/>
          </p:cNvSpPr>
          <p:nvPr>
            <p:ph idx="1"/>
          </p:nvPr>
        </p:nvSpPr>
        <p:spPr>
          <a:xfrm>
            <a:off x="884421" y="1034321"/>
            <a:ext cx="10867868" cy="5823679"/>
          </a:xfrm>
        </p:spPr>
        <p:txBody>
          <a:bodyPr>
            <a:normAutofit/>
          </a:bodyPr>
          <a:lstStyle/>
          <a:p>
            <a:pPr lvl="0"/>
            <a:r>
              <a:rPr lang="en-CA" sz="3200" dirty="0"/>
              <a:t>Less words and more action</a:t>
            </a:r>
          </a:p>
          <a:p>
            <a:pPr lvl="0"/>
            <a:r>
              <a:rPr lang="en-CA" sz="3200" dirty="0"/>
              <a:t>Perhaps we could avoid using the word YOUNG members.  We want to attract NEW members</a:t>
            </a:r>
          </a:p>
          <a:p>
            <a:pPr lvl="0"/>
            <a:r>
              <a:rPr lang="en-CA" sz="3200" dirty="0"/>
              <a:t> Create a DVD that teachers and counselors could show to students telling their stories to help them connect with </a:t>
            </a:r>
            <a:r>
              <a:rPr lang="en-CA" sz="3200"/>
              <a:t>our purpose</a:t>
            </a:r>
          </a:p>
          <a:p>
            <a:pPr lvl="0"/>
            <a:r>
              <a:rPr lang="en-CA" sz="3200"/>
              <a:t>Links </a:t>
            </a:r>
            <a:r>
              <a:rPr lang="en-CA" sz="3200" dirty="0"/>
              <a:t>of service for electronic meetings</a:t>
            </a:r>
          </a:p>
          <a:p>
            <a:pPr lvl="0"/>
            <a:r>
              <a:rPr lang="en-CA" sz="3200" dirty="0"/>
              <a:t>It’s not about changing our program, it’s about how do we communicate. Change our attraction strategies. Questions like “Are your friends drinking too much?” “Is life in your dorm a mess?”</a:t>
            </a:r>
          </a:p>
          <a:p>
            <a:endParaRPr lang="en-CA" sz="3200" dirty="0"/>
          </a:p>
        </p:txBody>
      </p:sp>
      <p:pic>
        <p:nvPicPr>
          <p:cNvPr id="4" name="Picture 3"/>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50528" y="1667654"/>
            <a:ext cx="883795" cy="644577"/>
          </a:xfrm>
          <a:prstGeom prst="rect">
            <a:avLst/>
          </a:prstGeom>
        </p:spPr>
      </p:pic>
      <p:pic>
        <p:nvPicPr>
          <p:cNvPr id="5" name="Picture 4"/>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50528" y="2734454"/>
            <a:ext cx="883795" cy="644577"/>
          </a:xfrm>
          <a:prstGeom prst="rect">
            <a:avLst/>
          </a:prstGeom>
        </p:spPr>
      </p:pic>
      <p:pic>
        <p:nvPicPr>
          <p:cNvPr id="6" name="Picture 5"/>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50528" y="4796227"/>
            <a:ext cx="883795" cy="644577"/>
          </a:xfrm>
          <a:prstGeom prst="rect">
            <a:avLst/>
          </a:prstGeom>
        </p:spPr>
      </p:pic>
    </p:spTree>
    <p:extLst>
      <p:ext uri="{BB962C8B-B14F-4D97-AF65-F5344CB8AC3E}">
        <p14:creationId xmlns:p14="http://schemas.microsoft.com/office/powerpoint/2010/main" val="343923775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9601200" cy="734518"/>
          </a:xfrm>
        </p:spPr>
        <p:txBody>
          <a:bodyPr>
            <a:normAutofit fontScale="90000"/>
          </a:bodyPr>
          <a:lstStyle/>
          <a:p>
            <a:pPr algn="ctr"/>
            <a:r>
              <a:rPr lang="en-CA" dirty="0"/>
              <a:t>Fear of Change (Thought Force)</a:t>
            </a:r>
            <a:br>
              <a:rPr lang="en-CA" dirty="0"/>
            </a:br>
            <a:endParaRPr lang="en-CA" dirty="0"/>
          </a:p>
        </p:txBody>
      </p:sp>
      <p:sp>
        <p:nvSpPr>
          <p:cNvPr id="3" name="Content Placeholder 2"/>
          <p:cNvSpPr>
            <a:spLocks noGrp="1"/>
          </p:cNvSpPr>
          <p:nvPr>
            <p:ph idx="1"/>
          </p:nvPr>
        </p:nvSpPr>
        <p:spPr>
          <a:xfrm>
            <a:off x="974361" y="1233055"/>
            <a:ext cx="11017769" cy="5403271"/>
          </a:xfrm>
        </p:spPr>
        <p:txBody>
          <a:bodyPr>
            <a:normAutofit fontScale="92500"/>
          </a:bodyPr>
          <a:lstStyle/>
          <a:p>
            <a:pPr lvl="0"/>
            <a:r>
              <a:rPr lang="en-CA" sz="2400" dirty="0"/>
              <a:t>Encourage understanding. It’s okay to ask a question.</a:t>
            </a:r>
          </a:p>
          <a:p>
            <a:pPr lvl="0"/>
            <a:r>
              <a:rPr lang="en-CA" sz="2400" dirty="0"/>
              <a:t>There is always time for another question</a:t>
            </a:r>
          </a:p>
          <a:p>
            <a:pPr lvl="0"/>
            <a:r>
              <a:rPr lang="en-CA" sz="2400" dirty="0"/>
              <a:t>Consensus</a:t>
            </a:r>
          </a:p>
          <a:p>
            <a:pPr lvl="0"/>
            <a:r>
              <a:rPr lang="en-CA" sz="2400" dirty="0"/>
              <a:t>Being open to others and considering their beliefs and opinions without preconceptions</a:t>
            </a:r>
          </a:p>
          <a:p>
            <a:pPr lvl="0"/>
            <a:r>
              <a:rPr lang="en-CA" sz="2400" dirty="0"/>
              <a:t>Reason for our resistance to change is often Fear which is sometimes covered with anger</a:t>
            </a:r>
          </a:p>
          <a:p>
            <a:pPr lvl="0"/>
            <a:r>
              <a:rPr lang="en-CA" sz="2400" dirty="0"/>
              <a:t>Trusting that no matter how the issue proceeds, the outcome will be okay if we have trust in HP</a:t>
            </a:r>
          </a:p>
          <a:p>
            <a:pPr lvl="0"/>
            <a:r>
              <a:rPr lang="en-CA" sz="2400" dirty="0"/>
              <a:t>How could we address “fear of change” in a way that could be positive?</a:t>
            </a:r>
          </a:p>
          <a:p>
            <a:pPr lvl="0"/>
            <a:r>
              <a:rPr lang="en-CA" sz="2400" dirty="0"/>
              <a:t>Many voices, One Journey pg. 391</a:t>
            </a:r>
          </a:p>
          <a:p>
            <a:pPr lvl="0"/>
            <a:r>
              <a:rPr lang="en-CA" sz="2400" dirty="0"/>
              <a:t>Talk to each other reason things out with one another.</a:t>
            </a:r>
          </a:p>
          <a:p>
            <a:pPr lvl="0"/>
            <a:r>
              <a:rPr lang="en-CA" sz="2400" dirty="0"/>
              <a:t>Recent changes have created Fear &gt; Faith</a:t>
            </a:r>
          </a:p>
          <a:p>
            <a:endParaRPr lang="en-CA" dirty="0"/>
          </a:p>
        </p:txBody>
      </p:sp>
      <p:pic>
        <p:nvPicPr>
          <p:cNvPr id="4" name="Picture 3"/>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29849" y="1106321"/>
            <a:ext cx="894413" cy="554637"/>
          </a:xfrm>
          <a:prstGeom prst="rect">
            <a:avLst/>
          </a:prstGeom>
        </p:spPr>
      </p:pic>
      <p:pic>
        <p:nvPicPr>
          <p:cNvPr id="5" name="Picture 4"/>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44839" y="3055158"/>
            <a:ext cx="894413" cy="554637"/>
          </a:xfrm>
          <a:prstGeom prst="rect">
            <a:avLst/>
          </a:prstGeom>
        </p:spPr>
      </p:pic>
      <p:pic>
        <p:nvPicPr>
          <p:cNvPr id="6" name="Picture 5"/>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29848" y="3789335"/>
            <a:ext cx="894413" cy="554637"/>
          </a:xfrm>
          <a:prstGeom prst="rect">
            <a:avLst/>
          </a:prstGeom>
        </p:spPr>
      </p:pic>
      <p:pic>
        <p:nvPicPr>
          <p:cNvPr id="7" name="Picture 6"/>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29849" y="4567343"/>
            <a:ext cx="894413" cy="554637"/>
          </a:xfrm>
          <a:prstGeom prst="rect">
            <a:avLst/>
          </a:prstGeom>
        </p:spPr>
      </p:pic>
      <p:pic>
        <p:nvPicPr>
          <p:cNvPr id="8" name="Picture 7"/>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92306" y="5916056"/>
            <a:ext cx="894413" cy="554637"/>
          </a:xfrm>
          <a:prstGeom prst="rect">
            <a:avLst/>
          </a:prstGeom>
        </p:spPr>
      </p:pic>
    </p:spTree>
    <p:extLst>
      <p:ext uri="{BB962C8B-B14F-4D97-AF65-F5344CB8AC3E}">
        <p14:creationId xmlns:p14="http://schemas.microsoft.com/office/powerpoint/2010/main" val="4631335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
            <a:ext cx="9601200" cy="704537"/>
          </a:xfrm>
        </p:spPr>
        <p:txBody>
          <a:bodyPr/>
          <a:lstStyle/>
          <a:p>
            <a:pPr algn="ctr"/>
            <a:r>
              <a:rPr lang="en-CA" dirty="0"/>
              <a:t>Fear cont’d</a:t>
            </a:r>
          </a:p>
        </p:txBody>
      </p:sp>
      <p:sp>
        <p:nvSpPr>
          <p:cNvPr id="3" name="Content Placeholder 2"/>
          <p:cNvSpPr>
            <a:spLocks noGrp="1"/>
          </p:cNvSpPr>
          <p:nvPr>
            <p:ph idx="1"/>
          </p:nvPr>
        </p:nvSpPr>
        <p:spPr>
          <a:xfrm>
            <a:off x="914401" y="704538"/>
            <a:ext cx="10897848" cy="6153462"/>
          </a:xfrm>
        </p:spPr>
        <p:txBody>
          <a:bodyPr/>
          <a:lstStyle/>
          <a:p>
            <a:pPr marL="0" lvl="0" indent="0">
              <a:buNone/>
            </a:pPr>
            <a:endParaRPr lang="en-CA" sz="2800" dirty="0"/>
          </a:p>
          <a:p>
            <a:pPr lvl="0"/>
            <a:r>
              <a:rPr lang="en-CA" sz="2800" dirty="0"/>
              <a:t>Al-Anon is a safe place to face fear</a:t>
            </a:r>
          </a:p>
          <a:p>
            <a:pPr lvl="0"/>
            <a:r>
              <a:rPr lang="en-CA" sz="2800" dirty="0"/>
              <a:t>Being in Al-Anon is all about changing ourselves</a:t>
            </a:r>
          </a:p>
          <a:p>
            <a:pPr lvl="0"/>
            <a:r>
              <a:rPr lang="en-CA" sz="2800" dirty="0"/>
              <a:t>Very little is new in Al-Anon</a:t>
            </a:r>
          </a:p>
          <a:p>
            <a:pPr lvl="0"/>
            <a:r>
              <a:rPr lang="en-CA" sz="2800" dirty="0"/>
              <a:t>Knowing I am not alone</a:t>
            </a:r>
          </a:p>
          <a:p>
            <a:pPr lvl="0"/>
            <a:r>
              <a:rPr lang="en-CA" sz="2800" dirty="0"/>
              <a:t>We need to be open to change if we want our program to grow</a:t>
            </a:r>
          </a:p>
          <a:p>
            <a:pPr lvl="0"/>
            <a:r>
              <a:rPr lang="en-CA" sz="2800" dirty="0"/>
              <a:t>We can always address current issues by doing what we have always done</a:t>
            </a:r>
          </a:p>
          <a:p>
            <a:pPr lvl="0"/>
            <a:r>
              <a:rPr lang="en-CA" sz="2800" dirty="0"/>
              <a:t>What I do is NOT wrong</a:t>
            </a:r>
          </a:p>
          <a:p>
            <a:pPr lvl="0"/>
            <a:r>
              <a:rPr lang="en-CA" sz="2800" dirty="0"/>
              <a:t>What is the threat?</a:t>
            </a:r>
          </a:p>
        </p:txBody>
      </p:sp>
      <p:pic>
        <p:nvPicPr>
          <p:cNvPr id="5" name="Picture 4"/>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64892" y="2380486"/>
            <a:ext cx="894413" cy="554637"/>
          </a:xfrm>
          <a:prstGeom prst="rect">
            <a:avLst/>
          </a:prstGeom>
        </p:spPr>
      </p:pic>
      <p:pic>
        <p:nvPicPr>
          <p:cNvPr id="6" name="Picture 5"/>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64892" y="3503950"/>
            <a:ext cx="894413" cy="554637"/>
          </a:xfrm>
          <a:prstGeom prst="rect">
            <a:avLst/>
          </a:prstGeom>
        </p:spPr>
      </p:pic>
      <p:pic>
        <p:nvPicPr>
          <p:cNvPr id="7" name="Picture 6"/>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64892" y="4903656"/>
            <a:ext cx="894413" cy="554637"/>
          </a:xfrm>
          <a:prstGeom prst="rect">
            <a:avLst/>
          </a:prstGeom>
        </p:spPr>
      </p:pic>
    </p:spTree>
    <p:extLst>
      <p:ext uri="{BB962C8B-B14F-4D97-AF65-F5344CB8AC3E}">
        <p14:creationId xmlns:p14="http://schemas.microsoft.com/office/powerpoint/2010/main" val="41711026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
            <a:ext cx="9601200" cy="164892"/>
          </a:xfrm>
        </p:spPr>
        <p:txBody>
          <a:bodyPr>
            <a:normAutofit fontScale="90000"/>
          </a:bodyPr>
          <a:lstStyle/>
          <a:p>
            <a:endParaRPr lang="en-CA" dirty="0"/>
          </a:p>
        </p:txBody>
      </p:sp>
      <p:sp>
        <p:nvSpPr>
          <p:cNvPr id="3" name="Content Placeholder 2"/>
          <p:cNvSpPr>
            <a:spLocks noGrp="1"/>
          </p:cNvSpPr>
          <p:nvPr>
            <p:ph idx="1"/>
          </p:nvPr>
        </p:nvSpPr>
        <p:spPr>
          <a:xfrm>
            <a:off x="1371600" y="-116528"/>
            <a:ext cx="10736015" cy="6745928"/>
          </a:xfrm>
        </p:spPr>
        <p:txBody>
          <a:bodyPr vert="horz" lIns="91440" tIns="45720" rIns="91440" bIns="45720" rtlCol="0" anchor="t">
            <a:noAutofit/>
          </a:bodyPr>
          <a:lstStyle/>
          <a:p>
            <a:pPr marL="383540" indent="-383540"/>
            <a:r>
              <a:rPr lang="en-CA" sz="5400" dirty="0">
                <a:solidFill>
                  <a:srgbClr val="7030A0"/>
                </a:solidFill>
                <a:latin typeface="AR CARTER"/>
              </a:rPr>
              <a:t>This Power Point will be available on the Ontario South website shortly after Assembly.</a:t>
            </a:r>
          </a:p>
          <a:p>
            <a:pPr marL="383540" indent="-383540"/>
            <a:r>
              <a:rPr lang="en-CA" sz="5400" dirty="0">
                <a:solidFill>
                  <a:srgbClr val="7030A0"/>
                </a:solidFill>
                <a:latin typeface="AR CARTER"/>
              </a:rPr>
              <a:t>As per request from WSO, the graphics will not be included, however they are available in the 2020 WSC Conference Summary </a:t>
            </a:r>
            <a:endParaRPr lang="en-CA" sz="5400" dirty="0">
              <a:solidFill>
                <a:srgbClr val="7030A0"/>
              </a:solidFill>
              <a:latin typeface="AR CARTER" panose="02000000000000000000" pitchFamily="2" charset="0"/>
            </a:endParaRPr>
          </a:p>
        </p:txBody>
      </p:sp>
    </p:spTree>
    <p:extLst>
      <p:ext uri="{BB962C8B-B14F-4D97-AF65-F5344CB8AC3E}">
        <p14:creationId xmlns:p14="http://schemas.microsoft.com/office/powerpoint/2010/main" val="19950191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9601200" cy="2545830"/>
          </a:xfrm>
        </p:spPr>
        <p:txBody>
          <a:bodyPr>
            <a:normAutofit fontScale="90000"/>
          </a:bodyPr>
          <a:lstStyle/>
          <a:p>
            <a:pPr algn="ctr"/>
            <a:r>
              <a:rPr lang="en-CA" dirty="0"/>
              <a:t>Our Envisioned Future Sees Al-Anon being a Global organization with barrier-free access to the program. How do you see this manifesting? </a:t>
            </a:r>
            <a:br>
              <a:rPr lang="en-CA" sz="3600" dirty="0"/>
            </a:br>
            <a:r>
              <a:rPr lang="en-CA" sz="3600" dirty="0"/>
              <a:t>(Chosen Agenda Item [CAI])</a:t>
            </a:r>
            <a:br>
              <a:rPr lang="en-CA" dirty="0"/>
            </a:br>
            <a:endParaRPr lang="en-CA" dirty="0"/>
          </a:p>
        </p:txBody>
      </p:sp>
      <p:sp>
        <p:nvSpPr>
          <p:cNvPr id="3" name="Content Placeholder 2"/>
          <p:cNvSpPr>
            <a:spLocks noGrp="1"/>
          </p:cNvSpPr>
          <p:nvPr>
            <p:ph idx="1"/>
          </p:nvPr>
        </p:nvSpPr>
        <p:spPr>
          <a:xfrm>
            <a:off x="1371599" y="2878111"/>
            <a:ext cx="10620531" cy="3979889"/>
          </a:xfrm>
        </p:spPr>
        <p:txBody>
          <a:bodyPr>
            <a:normAutofit/>
          </a:bodyPr>
          <a:lstStyle/>
          <a:p>
            <a:pPr marL="0" indent="0">
              <a:buNone/>
            </a:pPr>
            <a:endParaRPr lang="en-CA" dirty="0"/>
          </a:p>
          <a:p>
            <a:r>
              <a:rPr lang="en-CA" sz="3600" dirty="0"/>
              <a:t>Today, approximately 40% of our groups exist outside the WSC Structure (other parts of the world). The creation of an actual worldwide group conscience is not only desirable but imperative. All voices must be heard. How to make Al- Anon a truly global organization is a difficult task.</a:t>
            </a:r>
          </a:p>
          <a:p>
            <a:endParaRPr lang="en-CA" dirty="0"/>
          </a:p>
        </p:txBody>
      </p:sp>
      <p:pic>
        <p:nvPicPr>
          <p:cNvPr id="5" name="Picture 4"/>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893161" y="3477719"/>
            <a:ext cx="635833" cy="479685"/>
          </a:xfrm>
          <a:prstGeom prst="rect">
            <a:avLst/>
          </a:prstGeom>
        </p:spPr>
      </p:pic>
    </p:spTree>
    <p:extLst>
      <p:ext uri="{BB962C8B-B14F-4D97-AF65-F5344CB8AC3E}">
        <p14:creationId xmlns:p14="http://schemas.microsoft.com/office/powerpoint/2010/main" val="38417106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
            <a:ext cx="9601200" cy="899411"/>
          </a:xfrm>
        </p:spPr>
        <p:txBody>
          <a:bodyPr>
            <a:normAutofit fontScale="90000"/>
          </a:bodyPr>
          <a:lstStyle/>
          <a:p>
            <a:pPr algn="ctr"/>
            <a:r>
              <a:rPr lang="en-CA" dirty="0"/>
              <a:t>Our Envisioned Future (cont’d)</a:t>
            </a:r>
            <a:br>
              <a:rPr lang="en-CA" dirty="0"/>
            </a:br>
            <a:r>
              <a:rPr lang="en-CA" dirty="0"/>
              <a:t>How do you see this manifesting?</a:t>
            </a:r>
            <a:br>
              <a:rPr lang="en-CA" dirty="0"/>
            </a:br>
            <a:br>
              <a:rPr lang="en-CA" dirty="0"/>
            </a:br>
            <a:br>
              <a:rPr lang="en-CA" sz="3600" dirty="0"/>
            </a:br>
            <a:endParaRPr lang="en-CA" dirty="0"/>
          </a:p>
        </p:txBody>
      </p:sp>
      <p:sp>
        <p:nvSpPr>
          <p:cNvPr id="3" name="Content Placeholder 2"/>
          <p:cNvSpPr>
            <a:spLocks noGrp="1"/>
          </p:cNvSpPr>
          <p:nvPr>
            <p:ph idx="1"/>
          </p:nvPr>
        </p:nvSpPr>
        <p:spPr>
          <a:xfrm>
            <a:off x="1371600" y="1798820"/>
            <a:ext cx="10560570" cy="5059180"/>
          </a:xfrm>
        </p:spPr>
        <p:txBody>
          <a:bodyPr>
            <a:normAutofit/>
          </a:bodyPr>
          <a:lstStyle/>
          <a:p>
            <a:pPr lvl="0"/>
            <a:r>
              <a:rPr lang="en-CA" sz="3600" dirty="0"/>
              <a:t>We have to release everything coming from WSO in all three languages simultaneously (English, French and Spanish). We have to start thinking as ONE. </a:t>
            </a:r>
          </a:p>
          <a:p>
            <a:pPr lvl="0"/>
            <a:r>
              <a:rPr lang="en-CA" sz="3600" dirty="0"/>
              <a:t>We must expand our electronic availability to match the current culture to ensure barrier free access. We need to invest financially in current platforms and keep up with them as they change.</a:t>
            </a:r>
          </a:p>
          <a:p>
            <a:endParaRPr lang="en-CA" dirty="0"/>
          </a:p>
        </p:txBody>
      </p:sp>
      <p:pic>
        <p:nvPicPr>
          <p:cNvPr id="6" name="Picture 5"/>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908153" y="1918741"/>
            <a:ext cx="635833" cy="479685"/>
          </a:xfrm>
          <a:prstGeom prst="rect">
            <a:avLst/>
          </a:prstGeom>
        </p:spPr>
      </p:pic>
      <p:pic>
        <p:nvPicPr>
          <p:cNvPr id="5" name="Picture 4"/>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908153" y="3600138"/>
            <a:ext cx="635833" cy="479685"/>
          </a:xfrm>
          <a:prstGeom prst="rect">
            <a:avLst/>
          </a:prstGeom>
        </p:spPr>
      </p:pic>
    </p:spTree>
    <p:extLst>
      <p:ext uri="{BB962C8B-B14F-4D97-AF65-F5344CB8AC3E}">
        <p14:creationId xmlns:p14="http://schemas.microsoft.com/office/powerpoint/2010/main" val="14303983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79882"/>
            <a:ext cx="9601200" cy="824459"/>
          </a:xfrm>
        </p:spPr>
        <p:txBody>
          <a:bodyPr>
            <a:normAutofit/>
          </a:bodyPr>
          <a:lstStyle/>
          <a:p>
            <a:pPr algn="ctr"/>
            <a:r>
              <a:rPr lang="en-CA" dirty="0"/>
              <a:t>CAI cont’d</a:t>
            </a:r>
          </a:p>
        </p:txBody>
      </p:sp>
      <p:sp>
        <p:nvSpPr>
          <p:cNvPr id="3" name="Content Placeholder 2"/>
          <p:cNvSpPr>
            <a:spLocks noGrp="1"/>
          </p:cNvSpPr>
          <p:nvPr>
            <p:ph idx="1"/>
          </p:nvPr>
        </p:nvSpPr>
        <p:spPr>
          <a:xfrm>
            <a:off x="899411" y="779489"/>
            <a:ext cx="11077730" cy="6078511"/>
          </a:xfrm>
        </p:spPr>
        <p:txBody>
          <a:bodyPr>
            <a:normAutofit/>
          </a:bodyPr>
          <a:lstStyle/>
          <a:p>
            <a:pPr lvl="0"/>
            <a:r>
              <a:rPr lang="en-CA" sz="3200" dirty="0"/>
              <a:t>We need to support the WSO financially to enable them to assist other countries when they are ready to create their own General Service Office</a:t>
            </a:r>
          </a:p>
          <a:p>
            <a:pPr lvl="0"/>
            <a:r>
              <a:rPr lang="en-CA" sz="3200" dirty="0"/>
              <a:t>We need to include the people from outside the WSO structure to get input.</a:t>
            </a:r>
          </a:p>
          <a:p>
            <a:pPr marL="0" lvl="0" indent="0">
              <a:buNone/>
            </a:pPr>
            <a:r>
              <a:rPr lang="en-CA" sz="3200" b="1" dirty="0"/>
              <a:t>Concerns:</a:t>
            </a:r>
          </a:p>
          <a:p>
            <a:pPr lvl="0"/>
            <a:r>
              <a:rPr lang="en-CA" sz="3200" dirty="0"/>
              <a:t>If we venture into a global structure, we may run the risk of spreading ourselves too thin.  </a:t>
            </a:r>
          </a:p>
          <a:p>
            <a:pPr lvl="0"/>
            <a:r>
              <a:rPr lang="en-CA" sz="3200" dirty="0"/>
              <a:t>As long as our membership continues to dwindle, we need to confront that problem and not use global Al-Anon as a diversion.</a:t>
            </a:r>
          </a:p>
        </p:txBody>
      </p:sp>
      <p:pic>
        <p:nvPicPr>
          <p:cNvPr id="4" name="Picture 3"/>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353520" y="2383437"/>
            <a:ext cx="635833" cy="479685"/>
          </a:xfrm>
          <a:prstGeom prst="rect">
            <a:avLst/>
          </a:prstGeom>
        </p:spPr>
      </p:pic>
      <p:pic>
        <p:nvPicPr>
          <p:cNvPr id="5" name="Picture 4"/>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443458" y="4066084"/>
            <a:ext cx="635833" cy="479685"/>
          </a:xfrm>
          <a:prstGeom prst="rect">
            <a:avLst/>
          </a:prstGeom>
        </p:spPr>
      </p:pic>
    </p:spTree>
    <p:extLst>
      <p:ext uri="{BB962C8B-B14F-4D97-AF65-F5344CB8AC3E}">
        <p14:creationId xmlns:p14="http://schemas.microsoft.com/office/powerpoint/2010/main" val="32069406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129"/>
            <a:ext cx="9601200" cy="548838"/>
          </a:xfrm>
        </p:spPr>
        <p:txBody>
          <a:bodyPr>
            <a:normAutofit/>
          </a:bodyPr>
          <a:lstStyle/>
          <a:p>
            <a:pPr algn="ctr"/>
            <a:r>
              <a:rPr lang="en-CA" sz="3200" dirty="0">
                <a:solidFill>
                  <a:srgbClr val="7030A0"/>
                </a:solidFill>
              </a:rPr>
              <a:t>Sharing Area Highlights</a:t>
            </a:r>
          </a:p>
        </p:txBody>
      </p:sp>
      <p:sp>
        <p:nvSpPr>
          <p:cNvPr id="3" name="Content Placeholder 2"/>
          <p:cNvSpPr>
            <a:spLocks noGrp="1"/>
          </p:cNvSpPr>
          <p:nvPr>
            <p:ph idx="1"/>
          </p:nvPr>
        </p:nvSpPr>
        <p:spPr>
          <a:xfrm>
            <a:off x="959370" y="511834"/>
            <a:ext cx="10957810" cy="6218750"/>
          </a:xfrm>
        </p:spPr>
        <p:txBody>
          <a:bodyPr vert="horz" lIns="91440" tIns="45720" rIns="91440" bIns="45720" rtlCol="0" anchor="t">
            <a:noAutofit/>
          </a:bodyPr>
          <a:lstStyle/>
          <a:p>
            <a:pPr marL="383540" indent="-383540"/>
            <a:r>
              <a:rPr lang="en-CA" sz="2400" dirty="0">
                <a:solidFill>
                  <a:srgbClr val="00B0F0"/>
                </a:solidFill>
              </a:rPr>
              <a:t>California North</a:t>
            </a:r>
          </a:p>
          <a:p>
            <a:pPr marL="383540" indent="-383540"/>
            <a:r>
              <a:rPr lang="en-CA" sz="2400" dirty="0">
                <a:solidFill>
                  <a:srgbClr val="FF0000"/>
                </a:solidFill>
              </a:rPr>
              <a:t>California South</a:t>
            </a:r>
          </a:p>
          <a:p>
            <a:pPr marL="383540" indent="-383540"/>
            <a:r>
              <a:rPr lang="en-CA" sz="2400" dirty="0">
                <a:solidFill>
                  <a:srgbClr val="002060"/>
                </a:solidFill>
              </a:rPr>
              <a:t>Delaware</a:t>
            </a:r>
          </a:p>
          <a:p>
            <a:pPr marL="383540" indent="-383540"/>
            <a:r>
              <a:rPr lang="en-CA" sz="2400" dirty="0">
                <a:solidFill>
                  <a:srgbClr val="00B050"/>
                </a:solidFill>
              </a:rPr>
              <a:t>Georgia</a:t>
            </a:r>
          </a:p>
          <a:p>
            <a:pPr marL="383540" indent="-383540"/>
            <a:r>
              <a:rPr lang="en-CA" sz="2400" dirty="0">
                <a:solidFill>
                  <a:srgbClr val="00B0F0"/>
                </a:solidFill>
              </a:rPr>
              <a:t>Mississippi</a:t>
            </a:r>
          </a:p>
          <a:p>
            <a:pPr marL="383540" indent="-383540"/>
            <a:r>
              <a:rPr lang="en-CA" sz="2400" dirty="0">
                <a:solidFill>
                  <a:srgbClr val="FF0000"/>
                </a:solidFill>
              </a:rPr>
              <a:t>Montana</a:t>
            </a:r>
          </a:p>
          <a:p>
            <a:pPr marL="383540" indent="-383540"/>
            <a:r>
              <a:rPr lang="en-CA" sz="2400" dirty="0">
                <a:solidFill>
                  <a:srgbClr val="002060"/>
                </a:solidFill>
              </a:rPr>
              <a:t>New Jersey</a:t>
            </a:r>
          </a:p>
          <a:p>
            <a:pPr marL="383540" indent="-383540"/>
            <a:r>
              <a:rPr lang="en-CA" sz="2400" dirty="0">
                <a:solidFill>
                  <a:srgbClr val="00B050"/>
                </a:solidFill>
              </a:rPr>
              <a:t>North Carolina and Bermuda</a:t>
            </a:r>
          </a:p>
          <a:p>
            <a:pPr marL="383540" indent="-383540"/>
            <a:r>
              <a:rPr lang="en-CA" sz="2400" dirty="0">
                <a:solidFill>
                  <a:srgbClr val="00B0F0"/>
                </a:solidFill>
              </a:rPr>
              <a:t>Vermont</a:t>
            </a:r>
          </a:p>
          <a:p>
            <a:pPr marL="383540" indent="-383540"/>
            <a:r>
              <a:rPr lang="en-CA" sz="2400" dirty="0">
                <a:solidFill>
                  <a:srgbClr val="FF0000"/>
                </a:solidFill>
              </a:rPr>
              <a:t>West Virginia</a:t>
            </a:r>
          </a:p>
        </p:txBody>
      </p:sp>
    </p:spTree>
    <p:extLst>
      <p:ext uri="{BB962C8B-B14F-4D97-AF65-F5344CB8AC3E}">
        <p14:creationId xmlns:p14="http://schemas.microsoft.com/office/powerpoint/2010/main" val="261681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Canadian Delegates</a:t>
            </a:r>
          </a:p>
        </p:txBody>
      </p:sp>
      <p:sp>
        <p:nvSpPr>
          <p:cNvPr id="3" name="Content Placeholder 2"/>
          <p:cNvSpPr>
            <a:spLocks noGrp="1"/>
          </p:cNvSpPr>
          <p:nvPr>
            <p:ph idx="1"/>
          </p:nvPr>
        </p:nvSpPr>
        <p:spPr/>
        <p:txBody>
          <a:bodyPr>
            <a:normAutofit/>
          </a:bodyPr>
          <a:lstStyle/>
          <a:p>
            <a:r>
              <a:rPr lang="en-CA" sz="4000" i="1" dirty="0"/>
              <a:t>Met via Zoom on Saturday, June 13</a:t>
            </a:r>
          </a:p>
          <a:p>
            <a:r>
              <a:rPr lang="en-CA" sz="4000" i="1" dirty="0"/>
              <a:t>Discussions were mainly about the challenges of COVID-19 and the unstoppable members of Al-Anon who found ways to meet via Zoom.</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171641" y="430521"/>
            <a:ext cx="2182222" cy="1105659"/>
          </a:xfrm>
          <a:prstGeom prst="rect">
            <a:avLst/>
          </a:prstGeom>
        </p:spPr>
      </p:pic>
    </p:spTree>
    <p:extLst>
      <p:ext uri="{BB962C8B-B14F-4D97-AF65-F5344CB8AC3E}">
        <p14:creationId xmlns:p14="http://schemas.microsoft.com/office/powerpoint/2010/main" val="26185495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CA" sz="6000" dirty="0">
                <a:solidFill>
                  <a:srgbClr val="0070C0"/>
                </a:solidFill>
              </a:rPr>
              <a:t>Al-Anon’s Blog</a:t>
            </a:r>
          </a:p>
        </p:txBody>
      </p:sp>
      <p:sp>
        <p:nvSpPr>
          <p:cNvPr id="3" name="Content Placeholder 2"/>
          <p:cNvSpPr>
            <a:spLocks noGrp="1"/>
          </p:cNvSpPr>
          <p:nvPr>
            <p:ph idx="1"/>
          </p:nvPr>
        </p:nvSpPr>
        <p:spPr>
          <a:xfrm>
            <a:off x="1371600" y="1916723"/>
            <a:ext cx="9601200" cy="3950677"/>
          </a:xfrm>
        </p:spPr>
        <p:txBody>
          <a:bodyPr>
            <a:noAutofit/>
          </a:bodyPr>
          <a:lstStyle/>
          <a:p>
            <a:r>
              <a:rPr lang="en-CA" sz="4000" dirty="0"/>
              <a:t>Al-Anon’s Blog is a place to share experience, strength and hope with other member. </a:t>
            </a:r>
          </a:p>
          <a:p>
            <a:r>
              <a:rPr lang="en-CA" sz="4000" u="sng" dirty="0">
                <a:hlinkClick r:id="rId2"/>
              </a:rPr>
              <a:t>https://al-anon.org/for-members/members-resources/member-blog/</a:t>
            </a:r>
            <a:endParaRPr lang="en-CA" sz="4000" dirty="0"/>
          </a:p>
        </p:txBody>
      </p:sp>
    </p:spTree>
    <p:extLst>
      <p:ext uri="{BB962C8B-B14F-4D97-AF65-F5344CB8AC3E}">
        <p14:creationId xmlns:p14="http://schemas.microsoft.com/office/powerpoint/2010/main" val="29510259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9601200" cy="809469"/>
          </a:xfrm>
        </p:spPr>
        <p:txBody>
          <a:bodyPr>
            <a:normAutofit/>
          </a:bodyPr>
          <a:lstStyle/>
          <a:p>
            <a:pPr algn="ctr"/>
            <a:r>
              <a:rPr lang="en-CA" dirty="0"/>
              <a:t>WSO Financial Update</a:t>
            </a:r>
          </a:p>
        </p:txBody>
      </p:sp>
      <p:sp>
        <p:nvSpPr>
          <p:cNvPr id="3" name="Content Placeholder 2"/>
          <p:cNvSpPr>
            <a:spLocks noGrp="1"/>
          </p:cNvSpPr>
          <p:nvPr>
            <p:ph idx="1"/>
          </p:nvPr>
        </p:nvSpPr>
        <p:spPr>
          <a:xfrm>
            <a:off x="944380" y="809469"/>
            <a:ext cx="10942820" cy="5891133"/>
          </a:xfrm>
        </p:spPr>
        <p:txBody>
          <a:bodyPr>
            <a:noAutofit/>
          </a:bodyPr>
          <a:lstStyle/>
          <a:p>
            <a:r>
              <a:rPr lang="en-US" sz="3200" dirty="0"/>
              <a:t>The response from the members, groups, Districts, and Areas to the Special Appeal was so appreciated. The Finance Committee continues to keep a thoughtful eye on expenses, and they wish to thank the Staff for controlling their expenses. Although the contributions were above the budgeted amount for June, WSO is not out of the woods. There is still a projected deficit of $420,000 through the end of December 2020. Please continue your contributions to WSO if you are able. Send contributions by check to </a:t>
            </a:r>
            <a:r>
              <a:rPr lang="en-US" sz="3200" b="1" dirty="0"/>
              <a:t>Al-Anon Canadian Headquarters Inc.  275 Slater Street, Suite 900   Ottawa ON  K1P 5H9</a:t>
            </a:r>
            <a:r>
              <a:rPr lang="en-US" sz="3200" dirty="0"/>
              <a:t>, or go to the website: </a:t>
            </a:r>
            <a:r>
              <a:rPr lang="en-CA" sz="3200" u="sng" dirty="0">
                <a:hlinkClick r:id="rId3"/>
              </a:rPr>
              <a:t>al-anon.org</a:t>
            </a:r>
            <a:r>
              <a:rPr lang="en-CA" sz="3200" dirty="0">
                <a:hlinkClick r:id="rId3"/>
              </a:rPr>
              <a:t>  </a:t>
            </a:r>
            <a:r>
              <a:rPr lang="en-CA" sz="3200" dirty="0"/>
              <a:t>and look for “</a:t>
            </a:r>
            <a:r>
              <a:rPr lang="en-US" sz="3200" dirty="0"/>
              <a:t>Contributions” </a:t>
            </a:r>
            <a:endParaRPr lang="en-CA" sz="3200" u="sng" dirty="0">
              <a:hlinkClick r:id="rId3"/>
            </a:endParaRPr>
          </a:p>
          <a:p>
            <a:pPr marL="0" indent="0">
              <a:buNone/>
            </a:pPr>
            <a:br>
              <a:rPr lang="en-CA" sz="3200" dirty="0"/>
            </a:br>
            <a:endParaRPr lang="en-CA" sz="3200" dirty="0"/>
          </a:p>
        </p:txBody>
      </p:sp>
    </p:spTree>
    <p:extLst>
      <p:ext uri="{BB962C8B-B14F-4D97-AF65-F5344CB8AC3E}">
        <p14:creationId xmlns:p14="http://schemas.microsoft.com/office/powerpoint/2010/main" val="2061466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09862"/>
            <a:ext cx="9601200" cy="1274164"/>
          </a:xfrm>
        </p:spPr>
        <p:txBody>
          <a:bodyPr>
            <a:normAutofit/>
          </a:bodyPr>
          <a:lstStyle/>
          <a:p>
            <a:pPr algn="ctr"/>
            <a:r>
              <a:rPr lang="en-CA" sz="5400" dirty="0"/>
              <a:t>WSO Policy Committee</a:t>
            </a:r>
          </a:p>
        </p:txBody>
      </p:sp>
      <p:sp>
        <p:nvSpPr>
          <p:cNvPr id="3" name="Content Placeholder 2"/>
          <p:cNvSpPr>
            <a:spLocks noGrp="1"/>
          </p:cNvSpPr>
          <p:nvPr>
            <p:ph idx="1"/>
          </p:nvPr>
        </p:nvSpPr>
        <p:spPr>
          <a:xfrm>
            <a:off x="1371600" y="1484026"/>
            <a:ext cx="9601200" cy="4383374"/>
          </a:xfrm>
        </p:spPr>
        <p:txBody>
          <a:bodyPr>
            <a:noAutofit/>
          </a:bodyPr>
          <a:lstStyle/>
          <a:p>
            <a:r>
              <a:rPr lang="en-CA" sz="4400" dirty="0"/>
              <a:t>One of the items at the July 2020 Policy Committee meeting was:</a:t>
            </a:r>
          </a:p>
          <a:p>
            <a:pPr marL="0" indent="0">
              <a:buNone/>
            </a:pPr>
            <a:r>
              <a:rPr lang="en-US" sz="4400" dirty="0"/>
              <a:t>A new, soon to be assigned Thought Force, to discuss National and International Public Outreach Concerning Social Media. </a:t>
            </a:r>
            <a:endParaRPr lang="en-CA" sz="4400" dirty="0"/>
          </a:p>
        </p:txBody>
      </p:sp>
    </p:spTree>
    <p:extLst>
      <p:ext uri="{BB962C8B-B14F-4D97-AF65-F5344CB8AC3E}">
        <p14:creationId xmlns:p14="http://schemas.microsoft.com/office/powerpoint/2010/main" val="3789213853"/>
      </p:ext>
    </p:extLst>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449" y="1"/>
            <a:ext cx="11242623" cy="1439056"/>
          </a:xfrm>
        </p:spPr>
        <p:txBody>
          <a:bodyPr>
            <a:noAutofit/>
          </a:bodyPr>
          <a:lstStyle/>
          <a:p>
            <a:pPr algn="ctr"/>
            <a:r>
              <a:rPr lang="en-CA" sz="5400" dirty="0"/>
              <a:t>2021 World Service Conference theme</a:t>
            </a:r>
          </a:p>
        </p:txBody>
      </p:sp>
      <p:sp>
        <p:nvSpPr>
          <p:cNvPr id="3" name="Content Placeholder 2"/>
          <p:cNvSpPr>
            <a:spLocks noGrp="1"/>
          </p:cNvSpPr>
          <p:nvPr>
            <p:ph idx="1"/>
          </p:nvPr>
        </p:nvSpPr>
        <p:spPr>
          <a:xfrm>
            <a:off x="839449" y="1439058"/>
            <a:ext cx="11122702" cy="5883638"/>
          </a:xfrm>
        </p:spPr>
        <p:txBody>
          <a:bodyPr>
            <a:noAutofit/>
          </a:bodyPr>
          <a:lstStyle/>
          <a:p>
            <a:pPr marL="0" indent="0" algn="ctr">
              <a:buNone/>
            </a:pPr>
            <a:r>
              <a:rPr lang="en-CA" sz="4000" dirty="0"/>
              <a:t>Moving Forward with Unity, Courage, and Perseverance </a:t>
            </a:r>
          </a:p>
          <a:p>
            <a:pPr marL="0" indent="0" algn="ctr">
              <a:buNone/>
            </a:pPr>
            <a:r>
              <a:rPr lang="en-CA" sz="4000" dirty="0" err="1"/>
              <a:t>Avancemos</a:t>
            </a:r>
            <a:r>
              <a:rPr lang="en-CA" sz="4000" dirty="0"/>
              <a:t> con </a:t>
            </a:r>
            <a:r>
              <a:rPr lang="en-CA" sz="4000" dirty="0" err="1"/>
              <a:t>unidad</a:t>
            </a:r>
            <a:r>
              <a:rPr lang="en-CA" sz="4000" dirty="0"/>
              <a:t>, valor y </a:t>
            </a:r>
            <a:r>
              <a:rPr lang="en-CA" sz="4000" dirty="0" err="1"/>
              <a:t>perseverancia</a:t>
            </a:r>
            <a:r>
              <a:rPr lang="en-CA" sz="4000" dirty="0"/>
              <a:t> </a:t>
            </a:r>
          </a:p>
          <a:p>
            <a:pPr marL="0" indent="0" algn="ctr">
              <a:buNone/>
            </a:pPr>
            <a:r>
              <a:rPr lang="en-CA" sz="4000" dirty="0" err="1"/>
              <a:t>Allons</a:t>
            </a:r>
            <a:r>
              <a:rPr lang="en-CA" sz="4000" dirty="0"/>
              <a:t> de </a:t>
            </a:r>
            <a:r>
              <a:rPr lang="en-CA" sz="4000" dirty="0" err="1"/>
              <a:t>l’avant</a:t>
            </a:r>
            <a:r>
              <a:rPr lang="en-CA" sz="4000" dirty="0"/>
              <a:t> avec </a:t>
            </a:r>
            <a:r>
              <a:rPr lang="en-CA" sz="4000" dirty="0" err="1"/>
              <a:t>unité</a:t>
            </a:r>
            <a:r>
              <a:rPr lang="en-CA" sz="4000" dirty="0"/>
              <a:t>, courage et perseverance</a:t>
            </a:r>
          </a:p>
          <a:p>
            <a:pPr marL="0" indent="0">
              <a:buNone/>
            </a:pPr>
            <a:r>
              <a:rPr lang="en-CA" sz="4000" dirty="0">
                <a:solidFill>
                  <a:srgbClr val="0070C0"/>
                </a:solidFill>
              </a:rPr>
              <a:t>How might you, your group, your district, and our Area incorporate and use this theme in the coming year?</a:t>
            </a:r>
          </a:p>
        </p:txBody>
      </p:sp>
    </p:spTree>
    <p:extLst>
      <p:ext uri="{BB962C8B-B14F-4D97-AF65-F5344CB8AC3E}">
        <p14:creationId xmlns:p14="http://schemas.microsoft.com/office/powerpoint/2010/main" val="3793720213"/>
      </p:ext>
    </p:extLst>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9601200" cy="254833"/>
          </a:xfrm>
        </p:spPr>
        <p:txBody>
          <a:bodyPr>
            <a:normAutofit fontScale="90000"/>
          </a:bodyPr>
          <a:lstStyle/>
          <a:p>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7477281" y="628338"/>
            <a:ext cx="3657600" cy="2057400"/>
          </a:xfrm>
        </p:spPr>
      </p:pic>
      <p:pic>
        <p:nvPicPr>
          <p:cNvPr id="5" name="Picture 4"/>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371600" y="1143006"/>
            <a:ext cx="3005453" cy="168731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795966" y="4077325"/>
            <a:ext cx="2839559" cy="209880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132223" y="3124476"/>
            <a:ext cx="2799481" cy="1679689"/>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208079" y="4804165"/>
            <a:ext cx="2423882" cy="1808783"/>
          </a:xfrm>
          <a:prstGeom prst="rect">
            <a:avLst/>
          </a:prstGeom>
        </p:spPr>
      </p:pic>
    </p:spTree>
    <p:extLst>
      <p:ext uri="{BB962C8B-B14F-4D97-AF65-F5344CB8AC3E}">
        <p14:creationId xmlns:p14="http://schemas.microsoft.com/office/powerpoint/2010/main" val="27496004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64892"/>
            <a:ext cx="9601200" cy="164892"/>
          </a:xfrm>
        </p:spPr>
        <p:txBody>
          <a:bodyPr>
            <a:normAutofit fontScale="90000"/>
          </a:bodyPr>
          <a:lstStyle/>
          <a:p>
            <a:endParaRPr lang="en-CA" dirty="0"/>
          </a:p>
        </p:txBody>
      </p:sp>
      <p:pic>
        <p:nvPicPr>
          <p:cNvPr id="3074" name="Picture 2" descr="Image preview"/>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3627621" y="329784"/>
            <a:ext cx="5051684" cy="6528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1959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9601200" cy="374754"/>
          </a:xfrm>
        </p:spPr>
        <p:txBody>
          <a:bodyPr>
            <a:normAutofit fontScale="90000"/>
          </a:bodyPr>
          <a:lstStyle/>
          <a:p>
            <a:endParaRPr lang="en-CA" dirty="0"/>
          </a:p>
        </p:txBody>
      </p:sp>
      <p:sp>
        <p:nvSpPr>
          <p:cNvPr id="3" name="Content Placeholder 2"/>
          <p:cNvSpPr>
            <a:spLocks noGrp="1"/>
          </p:cNvSpPr>
          <p:nvPr>
            <p:ph idx="1"/>
          </p:nvPr>
        </p:nvSpPr>
        <p:spPr>
          <a:xfrm>
            <a:off x="899411" y="719528"/>
            <a:ext cx="11122700" cy="6011056"/>
          </a:xfrm>
        </p:spPr>
        <p:txBody>
          <a:bodyPr>
            <a:normAutofit/>
          </a:bodyPr>
          <a:lstStyle/>
          <a:p>
            <a:r>
              <a:rPr lang="en-US" sz="4800" i="1" dirty="0">
                <a:solidFill>
                  <a:srgbClr val="0070C0"/>
                </a:solidFill>
              </a:rPr>
              <a:t>It takes a fellowship. Each one of us. Each one of us needs to donate when we can, serve when we can, share honestly when we can, dream big when we can, pray and meditate when we can, bring along someone newer than us when we can, listen to someone who's not as crazy as we are when we can.</a:t>
            </a:r>
            <a:endParaRPr lang="en-CA" sz="4800" i="1" dirty="0">
              <a:solidFill>
                <a:srgbClr val="0070C0"/>
              </a:solidFill>
            </a:endParaRPr>
          </a:p>
        </p:txBody>
      </p:sp>
    </p:spTree>
    <p:extLst>
      <p:ext uri="{BB962C8B-B14F-4D97-AF65-F5344CB8AC3E}">
        <p14:creationId xmlns:p14="http://schemas.microsoft.com/office/powerpoint/2010/main" val="2030020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6414" y="189876"/>
            <a:ext cx="9601200" cy="409731"/>
          </a:xfrm>
        </p:spPr>
        <p:txBody>
          <a:bodyPr>
            <a:normAutofit fontScale="90000"/>
          </a:bodyPr>
          <a:lstStyle/>
          <a:p>
            <a:endParaRPr lang="en-CA" dirty="0"/>
          </a:p>
        </p:txBody>
      </p:sp>
      <p:sp>
        <p:nvSpPr>
          <p:cNvPr id="5" name="Content Placeholder 4"/>
          <p:cNvSpPr>
            <a:spLocks noGrp="1"/>
          </p:cNvSpPr>
          <p:nvPr>
            <p:ph idx="1"/>
          </p:nvPr>
        </p:nvSpPr>
        <p:spPr>
          <a:xfrm>
            <a:off x="1371600" y="2286000"/>
            <a:ext cx="9601200" cy="4572000"/>
          </a:xfrm>
        </p:spPr>
        <p:txBody>
          <a:bodyPr>
            <a:normAutofit/>
          </a:bodyPr>
          <a:lstStyle/>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pPr marL="0" indent="0">
              <a:buNone/>
            </a:pPr>
            <a:endParaRPr lang="en-CA" dirty="0"/>
          </a:p>
        </p:txBody>
      </p:sp>
      <p:sp>
        <p:nvSpPr>
          <p:cNvPr id="3" name="Content Placeholder 2"/>
          <p:cNvSpPr>
            <a:spLocks noGrp="1"/>
          </p:cNvSpPr>
          <p:nvPr>
            <p:ph idx="1"/>
          </p:nvPr>
        </p:nvSpPr>
        <p:spPr>
          <a:xfrm>
            <a:off x="1371600" y="1364105"/>
            <a:ext cx="9601200" cy="4503295"/>
          </a:xfrm>
        </p:spPr>
        <p:txBody>
          <a:bodyPr/>
          <a:lstStyle/>
          <a:p>
            <a:pPr marL="0" indent="0" algn="ctr">
              <a:buNone/>
            </a:pPr>
            <a:r>
              <a:rPr lang="en-CA" sz="6000" dirty="0">
                <a:solidFill>
                  <a:srgbClr val="C00000"/>
                </a:solidFill>
              </a:rPr>
              <a:t>I MISSED THE HUGS, BUT FELT THE LOVE</a:t>
            </a:r>
          </a:p>
          <a:p>
            <a:endParaRPr lang="en-CA" dirty="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05638" y="3787515"/>
            <a:ext cx="3112722" cy="2575185"/>
          </a:xfrm>
          <a:prstGeom prst="rect">
            <a:avLst/>
          </a:prstGeom>
        </p:spPr>
      </p:pic>
    </p:spTree>
    <p:extLst>
      <p:ext uri="{BB962C8B-B14F-4D97-AF65-F5344CB8AC3E}">
        <p14:creationId xmlns:p14="http://schemas.microsoft.com/office/powerpoint/2010/main" val="7366676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94872"/>
            <a:ext cx="9601200" cy="464695"/>
          </a:xfrm>
        </p:spPr>
        <p:txBody>
          <a:bodyPr>
            <a:normAutofit fontScale="90000"/>
          </a:bodyPr>
          <a:lstStyle/>
          <a:p>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2016788" y="809625"/>
            <a:ext cx="8310824" cy="5665788"/>
          </a:xfrm>
        </p:spPr>
      </p:pic>
    </p:spTree>
    <p:extLst>
      <p:ext uri="{BB962C8B-B14F-4D97-AF65-F5344CB8AC3E}">
        <p14:creationId xmlns:p14="http://schemas.microsoft.com/office/powerpoint/2010/main" val="22429312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2176529"/>
            <a:ext cx="8361229" cy="2865987"/>
          </a:xfrm>
        </p:spPr>
        <p:txBody>
          <a:bodyPr/>
          <a:lstStyle/>
          <a:p>
            <a:r>
              <a:rPr lang="en-CA" dirty="0">
                <a:solidFill>
                  <a:schemeClr val="bg1"/>
                </a:solidFill>
              </a:rPr>
              <a:t>Virtual World Service Conference 2020</a:t>
            </a:r>
          </a:p>
        </p:txBody>
      </p:sp>
      <p:sp>
        <p:nvSpPr>
          <p:cNvPr id="3" name="Subtitle 2"/>
          <p:cNvSpPr>
            <a:spLocks noGrp="1"/>
          </p:cNvSpPr>
          <p:nvPr>
            <p:ph type="subTitle" idx="1"/>
          </p:nvPr>
        </p:nvSpPr>
        <p:spPr/>
        <p:txBody>
          <a:bodyPr/>
          <a:lstStyle/>
          <a:p>
            <a:endParaRPr lang="en-CA"/>
          </a:p>
        </p:txBody>
      </p:sp>
    </p:spTree>
    <p:extLst>
      <p:ext uri="{BB962C8B-B14F-4D97-AF65-F5344CB8AC3E}">
        <p14:creationId xmlns:p14="http://schemas.microsoft.com/office/powerpoint/2010/main" val="4219249542"/>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5" name="Content Placeholder 4"/>
          <p:cNvSpPr>
            <a:spLocks noGrp="1"/>
          </p:cNvSpPr>
          <p:nvPr>
            <p:ph idx="1"/>
          </p:nvPr>
        </p:nvSpPr>
        <p:spPr/>
        <p:txBody>
          <a:bodyPr/>
          <a:lstStyle/>
          <a:p>
            <a:endParaRPr lang="en-CA"/>
          </a:p>
        </p:txBody>
      </p:sp>
      <p:graphicFrame>
        <p:nvGraphicFramePr>
          <p:cNvPr id="6" name="Content Placeholder 8"/>
          <p:cNvGraphicFramePr>
            <a:graphicFrameLocks noGrp="1" noChangeAspect="1"/>
          </p:cNvGraphicFramePr>
          <p:nvPr>
            <p:ph idx="1"/>
            <p:extLst>
              <p:ext uri="{D42A27DB-BD31-4B8C-83A1-F6EECF244321}">
                <p14:modId xmlns:p14="http://schemas.microsoft.com/office/powerpoint/2010/main" val="3775628011"/>
              </p:ext>
            </p:extLst>
          </p:nvPr>
        </p:nvGraphicFramePr>
        <p:xfrm>
          <a:off x="4362139" y="359764"/>
          <a:ext cx="3597638" cy="6340840"/>
        </p:xfrm>
        <a:graphic>
          <a:graphicData uri="http://schemas.openxmlformats.org/presentationml/2006/ole">
            <mc:AlternateContent xmlns:mc="http://schemas.openxmlformats.org/markup-compatibility/2006">
              <mc:Choice xmlns:v="urn:schemas-microsoft-com:vml" Requires="v">
                <p:oleObj spid="_x0000_s2093" name="Acrobat Document" r:id="rId3" imgW="10972484" imgH="16459200" progId="AcroExch.Document.DC">
                  <p:embed/>
                </p:oleObj>
              </mc:Choice>
              <mc:Fallback>
                <p:oleObj name="Acrobat Document" r:id="rId3" imgW="10972484" imgH="16459200" progId="AcroExch.Document.DC">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2139" y="359764"/>
                        <a:ext cx="3597638" cy="6340840"/>
                      </a:xfrm>
                      <a:prstGeom prst="rect">
                        <a:avLst/>
                      </a:prstGeom>
                      <a:noFill/>
                    </p:spPr>
                  </p:pic>
                </p:oleObj>
              </mc:Fallback>
            </mc:AlternateContent>
          </a:graphicData>
        </a:graphic>
      </p:graphicFrame>
    </p:spTree>
    <p:extLst>
      <p:ext uri="{BB962C8B-B14F-4D97-AF65-F5344CB8AC3E}">
        <p14:creationId xmlns:p14="http://schemas.microsoft.com/office/powerpoint/2010/main" val="18465421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6982"/>
            <a:ext cx="9601200" cy="817418"/>
          </a:xfrm>
        </p:spPr>
        <p:txBody>
          <a:bodyPr/>
          <a:lstStyle/>
          <a:p>
            <a:pPr algn="ctr"/>
            <a:r>
              <a:rPr lang="en-CA" dirty="0"/>
              <a:t>WebEx       </a:t>
            </a:r>
            <a:r>
              <a:rPr lang="en-CA" dirty="0" err="1"/>
              <a:t>VoxVote</a:t>
            </a:r>
            <a:r>
              <a:rPr lang="en-CA" dirty="0"/>
              <a:t> </a:t>
            </a:r>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895705" y="1136644"/>
            <a:ext cx="2164080" cy="208483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94754" y="4558577"/>
            <a:ext cx="2571750" cy="17716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977745" y="4327872"/>
            <a:ext cx="3214255" cy="2410691"/>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347853" y="4558577"/>
            <a:ext cx="2638943" cy="2376920"/>
          </a:xfrm>
          <a:prstGeom prst="rect">
            <a:avLst/>
          </a:prstGeom>
        </p:spPr>
      </p:pic>
      <p:pic>
        <p:nvPicPr>
          <p:cNvPr id="3074" name="Picture 2" descr="https://attachment.outlook.live.net/owa/MSA%3Abutterfly8849%40hotmail.com/service.svc/s/GetAttachmentThumbnail?id=AQMkADAwATZiZmYAZC05MjY1LTVkYWMtMDACLTAwCgBGAAADUR%2FYxT20BUqiw%2BEBzNgMKgcAWJywKFnFbkK%2F04e%2B9QhuWgAAAgEMAAAAWJywKFnFbkK%2F04e%2B9QhuWgAD%2FFvtHwAAAAESABAAtNKUewQoj0eylCKo8WwU%2Fg%3D%3D&amp;thumbnailType=2&amp;owa=outlook.live.com&amp;scriptVer=20201012008.09&amp;isc=1&amp;X-OWA-CANARY=zGfKSJTIEUyNFUSWUoKqopCqYgv3ddgYen0cXCPQajlg4tsuc-gYkGEmZjLwSDxAg8tgY_7Ht1U.&amp;token=eyJhbGciOiJSUzI1NiIsImtpZCI6IjU2MzU4ODUyMzRCOTI1MkRERTAwNTc2NkQ5RDlGMjc2NTY1RjYzRTIiLCJ0eXAiOiJKV1QiLCJ4NXQiOiJWaldJVWpTNUpTM2VBRmRtMmRueWRsWmZZLUkifQ.eyJvcmlnaW4iOiJodHRwczovL291dGxvb2subGl2ZS5jb20iLCJ1YyI6IjQ5ZmZiMGI5OTViZjRmNTJiNjVkZGY1OWVmNjJlOGUzIiwidmVyIjoiRXhjaGFuZ2UuQ2FsbGJhY2suVjEiLCJhcHBjdHhzZW5kZXIiOiJPd2FEb3dubG9hZEA4NGRmOWU3Zi1lOWY2LTQwYWYtYjQzNS1hYWFhYWFhYWFhYWEiLCJpc3NyaW5nIjoiV1ciLCJhcHBjdHgiOiJ7XCJtc2V4Y2hwcm90XCI6XCJvd2FcIixcInByaW1hcnlzaWRcIjpcIlMtMS0yODI3LTQ0MjM2NS0yNDU2MTE2NjUyXCIsXCJwdWlkXCI6XCIxODk5OTQ1NjY0MDExNjkyXCIsXCJvaWRcIjpcIjAwMDZiZmZkLTkyNjUtNWRhYy0wMDAwLTAwMDAwMDAwMDAwMFwiLFwic2NvcGVcIjpcIk93YURvd25sb2FkXCJ9IiwibmJmIjoxNjAzMzA4MTk1LCJleHAiOjE2MDMzMDg3OTUsImlzcyI6IjAwMDAwMDAyLTAwMDAtMGZmMS1jZTAwLTAwMDAwMDAwMDAwMEA4NGRmOWU3Zi1lOWY2LTQwYWYtYjQzNS1hYWFhYWFhYWFhYWEiLCJhdWQiOiIwMDAwMDAwMi0wMDAwLTBmZjEtY2UwMC0wMDAwMDAwMDAwMDAvYXR0YWNobWVudC5vdXRsb29rLmxpdmUubmV0QDg0ZGY5ZTdmLWU5ZjYtNDBhZi1iNDM1LWFhYWFhYWFhYWFhYSIsImhhcHAiOiJvd2EifQ.NS1w2zroFvWCesQf3icXCT-vKu82VHqm288KMAVAOsPyN9UaWgl0fqnrnn-mvX6jbbAUU1zXEZeX69oblED8Z8X2FBQcl9ocq7tXVac2ikZouq8CI7rMfybb5SB3QT1dltdINE9WNutRcM4w8POW3nFfBawRfI6muc26NftYirKOCOEV9TV0GZXVTdjP25w0G4sR6kYJuyW97GZAXCwSvOMYcmeZ8AcbDaeYeQQ43wMXk0b9eu9KjkT3hYhG4BZBOEb_osBjPa7y6aNQWkTjFZE1YVMdaBwqJtFJk3lApwoSvyBgP2NvGmuF9XFq6Jtl82L1xYawhcDtSPW83ZNZHA&amp;animation=true"/>
          <p:cNvPicPr>
            <a:picLocks noGrp="1" noChangeAspect="1" noChangeArrowheads="1"/>
          </p:cNvPicPr>
          <p:nvPr>
            <p:ph idx="1"/>
          </p:nvPr>
        </p:nvPicPr>
        <p:blipFill>
          <a:blip r:embed="rId6">
            <a:extLst>
              <a:ext uri="{28A0092B-C50C-407E-A947-70E740481C1C}">
                <a14:useLocalDpi xmlns:a14="http://schemas.microsoft.com/office/drawing/2010/main"/>
              </a:ext>
            </a:extLst>
          </a:blip>
          <a:srcRect/>
          <a:stretch>
            <a:fillRect/>
          </a:stretch>
        </p:blipFill>
        <p:spPr bwMode="auto">
          <a:xfrm>
            <a:off x="1897543" y="842027"/>
            <a:ext cx="4064000" cy="3048000"/>
          </a:xfrm>
          <a:prstGeom prst="rect">
            <a:avLst/>
          </a:prstGeom>
          <a:noFill/>
          <a:scene3d>
            <a:camera prst="orthographicFront">
              <a:rot lat="21301143" lon="301140" rev="10773787"/>
            </a:camera>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4736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109" y="0"/>
            <a:ext cx="10515600" cy="749508"/>
          </a:xfrm>
        </p:spPr>
        <p:txBody>
          <a:bodyPr>
            <a:noAutofit/>
          </a:bodyPr>
          <a:lstStyle/>
          <a:p>
            <a:pPr algn="ctr"/>
            <a:r>
              <a:rPr lang="en-US" sz="3600" b="1" dirty="0"/>
              <a:t>Monday, April 20, 2020 </a:t>
            </a:r>
            <a:br>
              <a:rPr lang="en-US" sz="3600" b="1" dirty="0"/>
            </a:br>
            <a:r>
              <a:rPr lang="en-US" sz="3600" dirty="0"/>
              <a:t>(24-hour period beginning at 7:00 am EDT)</a:t>
            </a:r>
            <a:br>
              <a:rPr lang="en-CA" sz="3600" dirty="0"/>
            </a:br>
            <a:endParaRPr lang="en-CA" sz="3600" dirty="0"/>
          </a:p>
        </p:txBody>
      </p:sp>
      <p:sp>
        <p:nvSpPr>
          <p:cNvPr id="3" name="Content Placeholder 2"/>
          <p:cNvSpPr>
            <a:spLocks noGrp="1"/>
          </p:cNvSpPr>
          <p:nvPr>
            <p:ph idx="1"/>
          </p:nvPr>
        </p:nvSpPr>
        <p:spPr>
          <a:xfrm>
            <a:off x="1281448" y="1094282"/>
            <a:ext cx="10618631" cy="5763719"/>
          </a:xfrm>
        </p:spPr>
        <p:txBody>
          <a:bodyPr>
            <a:noAutofit/>
          </a:bodyPr>
          <a:lstStyle/>
          <a:p>
            <a:r>
              <a:rPr lang="en-US" sz="3600" dirty="0"/>
              <a:t>Two agenda items were posted to AFG Connects for Conference members to participate. Each Conference member had “two-minutes” (aka 300 words or less), “one time at the mic” to share on the topic at any time during the 24-hour period beginning at 7:00 am EDT. (There were over 450 posts during the 3 days)</a:t>
            </a:r>
            <a:endParaRPr lang="en-CA" sz="3600" dirty="0"/>
          </a:p>
          <a:p>
            <a:pPr lvl="0">
              <a:buFont typeface="Wingdings" panose="05000000000000000000" pitchFamily="2" charset="2"/>
              <a:buChar char="v"/>
            </a:pPr>
            <a:r>
              <a:rPr lang="en-US" sz="3600" dirty="0"/>
              <a:t>    </a:t>
            </a:r>
            <a:r>
              <a:rPr lang="en-US" sz="3600" dirty="0">
                <a:solidFill>
                  <a:srgbClr val="0070C0"/>
                </a:solidFill>
              </a:rPr>
              <a:t>Electronic Meetings, Work Group (EMWG) Report</a:t>
            </a:r>
            <a:endParaRPr lang="en-CA" sz="3600" dirty="0">
              <a:solidFill>
                <a:srgbClr val="0070C0"/>
              </a:solidFill>
            </a:endParaRPr>
          </a:p>
          <a:p>
            <a:pPr lvl="0">
              <a:buFont typeface="Wingdings" panose="05000000000000000000" pitchFamily="2" charset="2"/>
              <a:buChar char="v"/>
            </a:pPr>
            <a:r>
              <a:rPr lang="en-US" sz="3600" dirty="0">
                <a:solidFill>
                  <a:srgbClr val="0070C0"/>
                </a:solidFill>
              </a:rPr>
              <a:t>    Thought Force: Identify Ways to Look at Service in   </a:t>
            </a:r>
          </a:p>
          <a:p>
            <a:pPr marL="0" lvl="0" indent="0">
              <a:buNone/>
            </a:pPr>
            <a:r>
              <a:rPr lang="en-US" sz="3600" dirty="0">
                <a:solidFill>
                  <a:srgbClr val="0070C0"/>
                </a:solidFill>
              </a:rPr>
              <a:t>        Relation to Roles, Terms, &amp; Possible Road Blocks </a:t>
            </a:r>
            <a:r>
              <a:rPr lang="en-US" sz="3200" dirty="0">
                <a:solidFill>
                  <a:srgbClr val="0070C0"/>
                </a:solidFill>
              </a:rPr>
              <a:t> </a:t>
            </a:r>
          </a:p>
          <a:p>
            <a:pPr marL="0" lvl="0" indent="0">
              <a:buNone/>
            </a:pPr>
            <a:r>
              <a:rPr lang="en-US" sz="3200" dirty="0">
                <a:solidFill>
                  <a:srgbClr val="0070C0"/>
                </a:solidFill>
              </a:rPr>
              <a:t>        </a:t>
            </a:r>
            <a:r>
              <a:rPr lang="en-US" sz="2400" dirty="0">
                <a:solidFill>
                  <a:srgbClr val="0070C0"/>
                </a:solidFill>
              </a:rPr>
              <a:t> </a:t>
            </a:r>
          </a:p>
        </p:txBody>
      </p:sp>
    </p:spTree>
    <p:extLst>
      <p:ext uri="{BB962C8B-B14F-4D97-AF65-F5344CB8AC3E}">
        <p14:creationId xmlns:p14="http://schemas.microsoft.com/office/powerpoint/2010/main" val="12751392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432A30"/>
      </a:dk2>
      <a:lt2>
        <a:srgbClr val="F2F2F0"/>
      </a:lt2>
      <a:accent1>
        <a:srgbClr val="836C9F"/>
      </a:accent1>
      <a:accent2>
        <a:srgbClr val="BDAB56"/>
      </a:accent2>
      <a:accent3>
        <a:srgbClr val="B0565D"/>
      </a:accent3>
      <a:accent4>
        <a:srgbClr val="55B1BC"/>
      </a:accent4>
      <a:accent5>
        <a:srgbClr val="4D925F"/>
      </a:accent5>
      <a:accent6>
        <a:srgbClr val="E08C4A"/>
      </a:accent6>
      <a:hlink>
        <a:srgbClr val="55B1BC"/>
      </a:hlink>
      <a:folHlink>
        <a:srgbClr val="836C9F"/>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9270AA94-2367-4B1E-B579-26147B222B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2930</TotalTime>
  <Words>3002</Words>
  <Application>Microsoft Macintosh PowerPoint</Application>
  <PresentationFormat>Widescreen</PresentationFormat>
  <Paragraphs>222</Paragraphs>
  <Slides>52</Slides>
  <Notes>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58" baseType="lpstr">
      <vt:lpstr>AR CARTER</vt:lpstr>
      <vt:lpstr>Calibri</vt:lpstr>
      <vt:lpstr>Franklin Gothic Book</vt:lpstr>
      <vt:lpstr>Wingdings</vt:lpstr>
      <vt:lpstr>Crop</vt:lpstr>
      <vt:lpstr>Acrobat Document</vt:lpstr>
      <vt:lpstr>Virtual  Assembly 2020</vt:lpstr>
      <vt:lpstr>PowerPoint Presentation</vt:lpstr>
      <vt:lpstr>PowerPoint Presentation</vt:lpstr>
      <vt:lpstr>PowerPoint Presentation</vt:lpstr>
      <vt:lpstr>PowerPoint Presentation</vt:lpstr>
      <vt:lpstr>Virtual World Service Conference 2020</vt:lpstr>
      <vt:lpstr>PowerPoint Presentation</vt:lpstr>
      <vt:lpstr>WebEx       VoxVote </vt:lpstr>
      <vt:lpstr>Monday, April 20, 2020  (24-hour period beginning at 7:00 am EDT) </vt:lpstr>
      <vt:lpstr>Electronic Meetings – Work Group</vt:lpstr>
      <vt:lpstr>PowerPoint Presentation</vt:lpstr>
      <vt:lpstr>How can we attract members to  Al-Anon Electronic meetings?</vt:lpstr>
      <vt:lpstr>Identifying Ways to Look at Service in Relation to Roles, Terms, &amp; Possible Road Blocks (Thought Force) </vt:lpstr>
      <vt:lpstr>PowerPoint Presentation</vt:lpstr>
      <vt:lpstr>PowerPoint Presentation</vt:lpstr>
      <vt:lpstr>Ready for lift-off of the 2020 Virtual WSC</vt:lpstr>
      <vt:lpstr>Tuesday,  April 21, 2020 (2:00 pm – 6:00pm EDT via WebEx and VoxVote)</vt:lpstr>
      <vt:lpstr>PowerPoint Presentation</vt:lpstr>
      <vt:lpstr>Auditor’s Report</vt:lpstr>
      <vt:lpstr>PowerPoint Presentation</vt:lpstr>
      <vt:lpstr>PowerPoint Presentation</vt:lpstr>
      <vt:lpstr>PowerPoint Presentation</vt:lpstr>
      <vt:lpstr>2019 World Service Office Annual Report Highlights </vt:lpstr>
      <vt:lpstr>PowerPoint Presentation</vt:lpstr>
      <vt:lpstr>PowerPoint Presentation</vt:lpstr>
      <vt:lpstr>Wednesday, April 22, 2020 (2:00 pm - 6:00 pm EDT) via WebEx and VoxVote</vt:lpstr>
      <vt:lpstr>Al-Anon’s Mobile App</vt:lpstr>
      <vt:lpstr>Thursday, April 23, 2020  (24-hour period beginning at 7:00 am EDT) </vt:lpstr>
      <vt:lpstr>Reaching &amp; Unifying Rural &amp; Large Geographic Populations (Task Force)</vt:lpstr>
      <vt:lpstr>Results of surveys received for Ontario South members</vt:lpstr>
      <vt:lpstr>PowerPoint Presentation</vt:lpstr>
      <vt:lpstr>PowerPoint Presentation</vt:lpstr>
      <vt:lpstr>PowerPoint Presentation</vt:lpstr>
      <vt:lpstr>PowerPoint Presentation</vt:lpstr>
      <vt:lpstr>Friday, April 24, 2020 (24-hour period beginning at 7:00 am EDT) </vt:lpstr>
      <vt:lpstr>How is Al-Anon going to reach new members in the 21st century and the millennial generation?  (Chosen Agenda Item [CAI]) </vt:lpstr>
      <vt:lpstr>CAI cont’d</vt:lpstr>
      <vt:lpstr>Fear of Change (Thought Force) </vt:lpstr>
      <vt:lpstr>Fear cont’d</vt:lpstr>
      <vt:lpstr>Our Envisioned Future Sees Al-Anon being a Global organization with barrier-free access to the program. How do you see this manifesting?  (Chosen Agenda Item [CAI]) </vt:lpstr>
      <vt:lpstr>Our Envisioned Future (cont’d) How do you see this manifesting?   </vt:lpstr>
      <vt:lpstr>CAI cont’d</vt:lpstr>
      <vt:lpstr>Sharing Area Highlights</vt:lpstr>
      <vt:lpstr>Canadian Delegates</vt:lpstr>
      <vt:lpstr>Al-Anon’s Blog</vt:lpstr>
      <vt:lpstr>WSO Financial Update</vt:lpstr>
      <vt:lpstr>WSO Policy Committee</vt:lpstr>
      <vt:lpstr>2021 World Service Conference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World Service Conference 2020</dc:title>
  <dc:creator>Sue Gaskell</dc:creator>
  <cp:lastModifiedBy>Nicky Decorte</cp:lastModifiedBy>
  <cp:revision>286</cp:revision>
  <dcterms:created xsi:type="dcterms:W3CDTF">2020-04-26T22:22:13Z</dcterms:created>
  <dcterms:modified xsi:type="dcterms:W3CDTF">2020-10-27T20:20:05Z</dcterms:modified>
</cp:coreProperties>
</file>